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0" r:id="rId3"/>
    <p:sldId id="279" r:id="rId4"/>
    <p:sldId id="281" r:id="rId5"/>
    <p:sldId id="276" r:id="rId6"/>
    <p:sldId id="260" r:id="rId7"/>
    <p:sldId id="282" r:id="rId8"/>
    <p:sldId id="283" r:id="rId9"/>
    <p:sldId id="284" r:id="rId10"/>
    <p:sldId id="285" r:id="rId11"/>
    <p:sldId id="274" r:id="rId12"/>
    <p:sldId id="286" r:id="rId13"/>
    <p:sldId id="288" r:id="rId14"/>
    <p:sldId id="287" r:id="rId15"/>
    <p:sldId id="292" r:id="rId16"/>
    <p:sldId id="267" r:id="rId17"/>
    <p:sldId id="293" r:id="rId18"/>
    <p:sldId id="290" r:id="rId19"/>
    <p:sldId id="289" r:id="rId20"/>
    <p:sldId id="268" r:id="rId21"/>
    <p:sldId id="291" r:id="rId22"/>
    <p:sldId id="272" r:id="rId23"/>
    <p:sldId id="294" r:id="rId24"/>
    <p:sldId id="277" r:id="rId25"/>
    <p:sldId id="295" r:id="rId26"/>
    <p:sldId id="259" r:id="rId27"/>
    <p:sldId id="296" r:id="rId28"/>
    <p:sldId id="297" r:id="rId29"/>
    <p:sldId id="298" r:id="rId30"/>
    <p:sldId id="299" r:id="rId31"/>
    <p:sldId id="300" r:id="rId32"/>
    <p:sldId id="301" r:id="rId33"/>
    <p:sldId id="302" r:id="rId34"/>
    <p:sldId id="303" r:id="rId35"/>
    <p:sldId id="304" r:id="rId36"/>
    <p:sldId id="258" r:id="rId37"/>
    <p:sldId id="305" r:id="rId38"/>
    <p:sldId id="306" r:id="rId39"/>
    <p:sldId id="307"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605"/>
    <a:srgbClr val="414538"/>
    <a:srgbClr val="A77E3E"/>
    <a:srgbClr val="271308"/>
    <a:srgbClr val="BD4B26"/>
    <a:srgbClr val="152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94057" autoAdjust="0"/>
  </p:normalViewPr>
  <p:slideViewPr>
    <p:cSldViewPr snapToGrid="0">
      <p:cViewPr varScale="1">
        <p:scale>
          <a:sx n="66" d="100"/>
          <a:sy n="66" d="100"/>
        </p:scale>
        <p:origin x="1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23D1A-D827-4F0E-BB99-B3DFCE40427E}" type="datetimeFigureOut">
              <a:rPr lang="en-AU" smtClean="0"/>
              <a:t>9/04/2018</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E63AD-3034-48B6-A55F-FB81B6C6397C}" type="slidenum">
              <a:rPr lang="en-AU" smtClean="0"/>
              <a:t>‹#›</a:t>
            </a:fld>
            <a:endParaRPr lang="en-AU" dirty="0"/>
          </a:p>
        </p:txBody>
      </p:sp>
    </p:spTree>
    <p:extLst>
      <p:ext uri="{BB962C8B-B14F-4D97-AF65-F5344CB8AC3E}">
        <p14:creationId xmlns:p14="http://schemas.microsoft.com/office/powerpoint/2010/main" val="413832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3E3C-80B0-4438-9D5A-C6F2BDCF5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B3E1887-7E52-43C4-B23F-8F37342D9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C78A148-E25E-40C4-A876-2C491C56D2E0}"/>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F4FC2990-E503-4A2D-9DA4-5D68ACD8195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280B218-2D4A-4571-97FD-7F1DAD341B4E}"/>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225928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B465-4E2E-4D81-AFEA-84DEED5F1CA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2A1FC0-9502-49BB-A2B0-F1E140B7B7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701F1E-782A-4F6F-B333-78D0DC1A7FB9}"/>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7B8C12AE-EF20-4298-8A9A-C270BE05C2D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A688FC9-3E41-413A-9D5B-B75164E35E4A}"/>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146357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1AF61-12A9-4915-8B94-72AFE00100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75FCDAD-BC56-4653-886D-341B509D0C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7D3940-29A9-461F-8EFB-22B4615D1A74}"/>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F118C65B-8E5F-4044-B8FE-14A8670633D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E430E6F-6B4D-4F05-9D3B-32F86258DE60}"/>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265231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6800-129B-4E90-B0DF-3208F176A5B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8BCA50-2661-4826-8FFD-DEBCEDBD2E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57D0A3-D1E8-469D-95F0-39DAD47A5873}"/>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A59723A6-7F98-4550-8F02-873070B64E7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4D49857-7A4D-4F18-9B67-983ABC1648D2}"/>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105309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6F92-1397-4CA2-BF26-72314A87C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611D207-6D24-40DE-8F0E-7057BA012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202D4-7F51-46EC-9367-9005E9E656A2}"/>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812C5A2C-F0FE-48D0-9D92-641D112DE1B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AEAE2A7-B68B-4BA1-BCF3-8E91D75D60F2}"/>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422234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3EC5-0839-4D68-A8FB-929E069819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50828A-4B84-43D2-9266-BE9E34C2A7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7176E5-67FB-4F42-B247-835CF36747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7475FCA-5142-45D3-94FE-35AA081C411E}"/>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6" name="Footer Placeholder 5">
            <a:extLst>
              <a:ext uri="{FF2B5EF4-FFF2-40B4-BE49-F238E27FC236}">
                <a16:creationId xmlns:a16="http://schemas.microsoft.com/office/drawing/2014/main" id="{27D49D2E-492E-426C-978E-B93BD9847E5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B6A0D8-7B4A-4E3A-A6C4-4E47A5F0EE54}"/>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16852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003E-5844-414A-8242-C3BDD80858F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EF3DAD-28DC-4997-850A-883FA87FD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3097BC-936B-43CE-A851-E0F8355CFC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27A9E58-6BCC-4A74-A39C-B0E803433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75EBE4-84C4-4AFB-937B-35F3AC58E1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5318A36-094C-4BA3-8BF9-092FBC7873E6}"/>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8" name="Footer Placeholder 7">
            <a:extLst>
              <a:ext uri="{FF2B5EF4-FFF2-40B4-BE49-F238E27FC236}">
                <a16:creationId xmlns:a16="http://schemas.microsoft.com/office/drawing/2014/main" id="{F6266EAF-473A-417C-A690-B5C5A3660A21}"/>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44F897F-2E33-4E74-B03C-8DC71290909E}"/>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217521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FD2D-A6C3-454B-B068-C4F71A336A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D484763-0F20-47D7-B221-607E4B3A1A64}"/>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4" name="Footer Placeholder 3">
            <a:extLst>
              <a:ext uri="{FF2B5EF4-FFF2-40B4-BE49-F238E27FC236}">
                <a16:creationId xmlns:a16="http://schemas.microsoft.com/office/drawing/2014/main" id="{DB464F44-0491-497D-9E9F-8C0FC71E05ED}"/>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D9F0AE4B-A66B-4AB3-B42E-26E82FBC4672}"/>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426245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DC636-62AC-4DE3-AD0C-9496350A7542}"/>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3" name="Footer Placeholder 2">
            <a:extLst>
              <a:ext uri="{FF2B5EF4-FFF2-40B4-BE49-F238E27FC236}">
                <a16:creationId xmlns:a16="http://schemas.microsoft.com/office/drawing/2014/main" id="{7D9B2491-CDD2-46F9-8257-DFA5B1C77C1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2DF2D54-0192-4CE1-81FE-79EAB8085C58}"/>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51642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978C-923A-42A7-9C16-1F657EA87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EB7118D-2C7A-4D01-B4A8-58D04BE14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E99CBA0-64DB-40B9-AE84-DE42BC61B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5146A-1648-446F-B830-6F4D7A3E3504}"/>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6" name="Footer Placeholder 5">
            <a:extLst>
              <a:ext uri="{FF2B5EF4-FFF2-40B4-BE49-F238E27FC236}">
                <a16:creationId xmlns:a16="http://schemas.microsoft.com/office/drawing/2014/main" id="{6E3E7E67-4996-41F8-A496-9A7ED49B48B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C9F869C-461C-48A4-BADA-BC2E1A91202F}"/>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401962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C8FF-3819-4AE8-9663-24E093C5A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E5F929C-E0F3-47B3-8E08-FFB9AC97A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528E76B-BF2D-4C03-BEE9-38F483D84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BE9675-803C-4C18-BB4C-E57B23F0B278}"/>
              </a:ext>
            </a:extLst>
          </p:cNvPr>
          <p:cNvSpPr>
            <a:spLocks noGrp="1"/>
          </p:cNvSpPr>
          <p:nvPr>
            <p:ph type="dt" sz="half" idx="10"/>
          </p:nvPr>
        </p:nvSpPr>
        <p:spPr/>
        <p:txBody>
          <a:bodyPr/>
          <a:lstStyle/>
          <a:p>
            <a:fld id="{3E38235A-7794-461A-B837-EEF2EDE37F4C}" type="datetimeFigureOut">
              <a:rPr lang="en-AU" smtClean="0"/>
              <a:t>9/04/2018</a:t>
            </a:fld>
            <a:endParaRPr lang="en-AU" dirty="0"/>
          </a:p>
        </p:txBody>
      </p:sp>
      <p:sp>
        <p:nvSpPr>
          <p:cNvPr id="6" name="Footer Placeholder 5">
            <a:extLst>
              <a:ext uri="{FF2B5EF4-FFF2-40B4-BE49-F238E27FC236}">
                <a16:creationId xmlns:a16="http://schemas.microsoft.com/office/drawing/2014/main" id="{E090810E-497F-458F-B44F-11DBBAB11E8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7408E77-D669-4E0E-91AA-713A85334696}"/>
              </a:ext>
            </a:extLst>
          </p:cNvPr>
          <p:cNvSpPr>
            <a:spLocks noGrp="1"/>
          </p:cNvSpPr>
          <p:nvPr>
            <p:ph type="sldNum" sz="quarter" idx="12"/>
          </p:nvPr>
        </p:nvSpPr>
        <p:spPr/>
        <p:txBody>
          <a:bodyPr/>
          <a:lstStyle/>
          <a:p>
            <a:fld id="{C0B3EB2B-8292-4CB0-9673-094C4BB016E9}" type="slidenum">
              <a:rPr lang="en-AU" smtClean="0"/>
              <a:t>‹#›</a:t>
            </a:fld>
            <a:endParaRPr lang="en-AU" dirty="0"/>
          </a:p>
        </p:txBody>
      </p:sp>
    </p:spTree>
    <p:extLst>
      <p:ext uri="{BB962C8B-B14F-4D97-AF65-F5344CB8AC3E}">
        <p14:creationId xmlns:p14="http://schemas.microsoft.com/office/powerpoint/2010/main" val="3023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ED8376-BAF3-4ADA-A68F-CD53F720B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884CC8-D249-45AD-99D7-1DCD4C9ED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9552A1-035D-4ADD-A2CB-D215E70A92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8235A-7794-461A-B837-EEF2EDE37F4C}" type="datetimeFigureOut">
              <a:rPr lang="en-AU" smtClean="0"/>
              <a:t>9/04/2018</a:t>
            </a:fld>
            <a:endParaRPr lang="en-AU" dirty="0"/>
          </a:p>
        </p:txBody>
      </p:sp>
      <p:sp>
        <p:nvSpPr>
          <p:cNvPr id="5" name="Footer Placeholder 4">
            <a:extLst>
              <a:ext uri="{FF2B5EF4-FFF2-40B4-BE49-F238E27FC236}">
                <a16:creationId xmlns:a16="http://schemas.microsoft.com/office/drawing/2014/main" id="{CC0EB556-D532-4417-9BA5-B84F0D366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AB8EEC0-FB88-46E0-9F86-46E4D6AC7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3EB2B-8292-4CB0-9673-094C4BB016E9}" type="slidenum">
              <a:rPr lang="en-AU" smtClean="0"/>
              <a:t>‹#›</a:t>
            </a:fld>
            <a:endParaRPr lang="en-AU" dirty="0"/>
          </a:p>
        </p:txBody>
      </p:sp>
    </p:spTree>
    <p:extLst>
      <p:ext uri="{BB962C8B-B14F-4D97-AF65-F5344CB8AC3E}">
        <p14:creationId xmlns:p14="http://schemas.microsoft.com/office/powerpoint/2010/main" val="116722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pn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15">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5D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B88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7050D23-3CCA-43C0-B909-66F4E7C3B3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flipV="1">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a:extLst>
              <a:ext uri="{FF2B5EF4-FFF2-40B4-BE49-F238E27FC236}">
                <a16:creationId xmlns:a16="http://schemas.microsoft.com/office/drawing/2014/main" id="{1CE17156-AFD5-4FDC-8303-EBD8379DB2F0}"/>
              </a:ext>
            </a:extLst>
          </p:cNvPr>
          <p:cNvSpPr>
            <a:spLocks noGrp="1"/>
          </p:cNvSpPr>
          <p:nvPr>
            <p:ph type="ctrTitle"/>
          </p:nvPr>
        </p:nvSpPr>
        <p:spPr>
          <a:xfrm>
            <a:off x="642257" y="4525347"/>
            <a:ext cx="6939722" cy="1737360"/>
          </a:xfrm>
        </p:spPr>
        <p:txBody>
          <a:bodyPr anchor="ctr">
            <a:normAutofit/>
          </a:bodyPr>
          <a:lstStyle/>
          <a:p>
            <a:pPr algn="r"/>
            <a:r>
              <a:rPr lang="en-AU" b="1" dirty="0">
                <a:latin typeface="Showcard Gothic" panose="04020904020102020604" pitchFamily="82" charset="0"/>
              </a:rPr>
              <a:t>La dame à la </a:t>
            </a:r>
            <a:r>
              <a:rPr lang="en-AU" b="1" dirty="0" err="1">
                <a:latin typeface="Showcard Gothic" panose="04020904020102020604" pitchFamily="82" charset="0"/>
              </a:rPr>
              <a:t>licorne</a:t>
            </a:r>
            <a:endParaRPr lang="en-AU" b="1" dirty="0">
              <a:latin typeface="Showcard Gothic" panose="04020904020102020604" pitchFamily="82" charset="0"/>
            </a:endParaRPr>
          </a:p>
        </p:txBody>
      </p:sp>
    </p:spTree>
    <p:extLst>
      <p:ext uri="{BB962C8B-B14F-4D97-AF65-F5344CB8AC3E}">
        <p14:creationId xmlns:p14="http://schemas.microsoft.com/office/powerpoint/2010/main" val="380543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B06F-E94F-43E0-8BE4-812CE4D79BD2}"/>
              </a:ext>
            </a:extLst>
          </p:cNvPr>
          <p:cNvSpPr>
            <a:spLocks noGrp="1"/>
          </p:cNvSpPr>
          <p:nvPr>
            <p:ph type="title"/>
          </p:nvPr>
        </p:nvSpPr>
        <p:spPr>
          <a:xfrm>
            <a:off x="265471" y="18256"/>
            <a:ext cx="11088329" cy="1151784"/>
          </a:xfrm>
        </p:spPr>
        <p:txBody>
          <a:bodyPr/>
          <a:lstStyle/>
          <a:p>
            <a:r>
              <a:rPr lang="en-AU" b="1" dirty="0" err="1">
                <a:latin typeface="+mn-lt"/>
              </a:rPr>
              <a:t>Quelles</a:t>
            </a:r>
            <a:r>
              <a:rPr lang="en-AU" b="1" dirty="0">
                <a:latin typeface="+mn-lt"/>
              </a:rPr>
              <a:t> </a:t>
            </a:r>
            <a:r>
              <a:rPr lang="en-AU" b="1" dirty="0" err="1">
                <a:latin typeface="+mn-lt"/>
              </a:rPr>
              <a:t>sont</a:t>
            </a:r>
            <a:r>
              <a:rPr lang="en-AU" b="1" dirty="0">
                <a:latin typeface="+mn-lt"/>
              </a:rPr>
              <a:t> les </a:t>
            </a:r>
            <a:r>
              <a:rPr lang="en-AU" b="1" dirty="0" err="1">
                <a:latin typeface="+mn-lt"/>
              </a:rPr>
              <a:t>origines</a:t>
            </a:r>
            <a:r>
              <a:rPr lang="en-AU" b="1" dirty="0">
                <a:latin typeface="+mn-lt"/>
              </a:rPr>
              <a:t> de </a:t>
            </a:r>
            <a:r>
              <a:rPr lang="en-AU" b="1" dirty="0" err="1">
                <a:latin typeface="+mn-lt"/>
              </a:rPr>
              <a:t>ces</a:t>
            </a:r>
            <a:r>
              <a:rPr lang="en-AU" b="1" dirty="0">
                <a:latin typeface="+mn-lt"/>
              </a:rPr>
              <a:t> </a:t>
            </a:r>
            <a:r>
              <a:rPr lang="en-AU" b="1" dirty="0" err="1">
                <a:latin typeface="+mn-lt"/>
              </a:rPr>
              <a:t>tapisseries</a:t>
            </a:r>
            <a:r>
              <a:rPr lang="en-AU" b="1" dirty="0">
                <a:latin typeface="+mn-lt"/>
              </a:rPr>
              <a:t>?</a:t>
            </a:r>
          </a:p>
        </p:txBody>
      </p:sp>
      <p:sp>
        <p:nvSpPr>
          <p:cNvPr id="3" name="Content Placeholder 2">
            <a:extLst>
              <a:ext uri="{FF2B5EF4-FFF2-40B4-BE49-F238E27FC236}">
                <a16:creationId xmlns:a16="http://schemas.microsoft.com/office/drawing/2014/main" id="{3A030837-C260-4B1C-B494-E1F822B4583C}"/>
              </a:ext>
            </a:extLst>
          </p:cNvPr>
          <p:cNvSpPr>
            <a:spLocks noGrp="1"/>
          </p:cNvSpPr>
          <p:nvPr>
            <p:ph idx="1"/>
          </p:nvPr>
        </p:nvSpPr>
        <p:spPr>
          <a:xfrm>
            <a:off x="420557" y="1361197"/>
            <a:ext cx="6841480" cy="5103398"/>
          </a:xfrm>
        </p:spPr>
        <p:txBody>
          <a:bodyPr>
            <a:noAutofit/>
          </a:bodyPr>
          <a:lstStyle/>
          <a:p>
            <a:r>
              <a:rPr lang="fr-FR" sz="4400" dirty="0">
                <a:latin typeface="Cambria" panose="02040503050406030204" pitchFamily="18" charset="0"/>
              </a:rPr>
              <a:t>On ne sait pas qui a commandé les célèbres tapisseries </a:t>
            </a:r>
          </a:p>
          <a:p>
            <a:r>
              <a:rPr lang="fr-FR" sz="4400" dirty="0">
                <a:latin typeface="Cambria" panose="02040503050406030204" pitchFamily="18" charset="0"/>
              </a:rPr>
              <a:t>Mais le même devis apparaît  sur chaque tapisserie</a:t>
            </a:r>
          </a:p>
        </p:txBody>
      </p:sp>
      <p:pic>
        <p:nvPicPr>
          <p:cNvPr id="6" name="Picture 5" descr="A painting of a christmas tree&#10;&#10;Description generated with high confidence">
            <a:extLst>
              <a:ext uri="{FF2B5EF4-FFF2-40B4-BE49-F238E27FC236}">
                <a16:creationId xmlns:a16="http://schemas.microsoft.com/office/drawing/2014/main" id="{EED4B1A5-3205-4018-9FEA-65D294EBB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75" y="2159000"/>
            <a:ext cx="2921000" cy="2540000"/>
          </a:xfrm>
          <a:prstGeom prst="rect">
            <a:avLst/>
          </a:prstGeom>
        </p:spPr>
      </p:pic>
    </p:spTree>
    <p:extLst>
      <p:ext uri="{BB962C8B-B14F-4D97-AF65-F5344CB8AC3E}">
        <p14:creationId xmlns:p14="http://schemas.microsoft.com/office/powerpoint/2010/main" val="373502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A3939D-1432-4854-8BE6-14974CD5D73D}"/>
              </a:ext>
            </a:extLst>
          </p:cNvPr>
          <p:cNvSpPr/>
          <p:nvPr/>
        </p:nvSpPr>
        <p:spPr>
          <a:xfrm>
            <a:off x="9196552" y="0"/>
            <a:ext cx="2995448" cy="6858000"/>
          </a:xfrm>
          <a:prstGeom prst="rect">
            <a:avLst/>
          </a:prstGeom>
          <a:solidFill>
            <a:srgbClr val="152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3A030837-C260-4B1C-B494-E1F822B4583C}"/>
              </a:ext>
            </a:extLst>
          </p:cNvPr>
          <p:cNvSpPr>
            <a:spLocks noGrp="1"/>
          </p:cNvSpPr>
          <p:nvPr>
            <p:ph idx="1"/>
          </p:nvPr>
        </p:nvSpPr>
        <p:spPr>
          <a:xfrm>
            <a:off x="356761" y="1122899"/>
            <a:ext cx="8181182" cy="4905761"/>
          </a:xfrm>
        </p:spPr>
        <p:txBody>
          <a:bodyPr>
            <a:noAutofit/>
          </a:bodyPr>
          <a:lstStyle/>
          <a:p>
            <a:r>
              <a:rPr lang="fr-FR" sz="4400" dirty="0">
                <a:latin typeface="Cambria" panose="02040503050406030204" pitchFamily="18" charset="0"/>
              </a:rPr>
              <a:t>Celui de la famille Le Viste</a:t>
            </a:r>
          </a:p>
          <a:p>
            <a:r>
              <a:rPr lang="fr-FR" sz="4400" dirty="0">
                <a:latin typeface="Cambria" panose="02040503050406030204" pitchFamily="18" charset="0"/>
              </a:rPr>
              <a:t>Trois croissants d’argent sur une bande d’azur</a:t>
            </a:r>
          </a:p>
          <a:p>
            <a:r>
              <a:rPr lang="fr-FR" sz="4400" dirty="0" err="1">
                <a:latin typeface="Cambria" panose="02040503050406030204" pitchFamily="18" charset="0"/>
              </a:rPr>
              <a:t>LesLeViste</a:t>
            </a:r>
            <a:r>
              <a:rPr lang="fr-FR" sz="4400" dirty="0">
                <a:latin typeface="Cambria" panose="02040503050406030204" pitchFamily="18" charset="0"/>
              </a:rPr>
              <a:t> - une riche famille lyonnaise</a:t>
            </a:r>
          </a:p>
          <a:p>
            <a:r>
              <a:rPr lang="fr-FR" sz="4400" dirty="0">
                <a:latin typeface="Cambria" panose="02040503050406030204" pitchFamily="18" charset="0"/>
              </a:rPr>
              <a:t>Qui travaillait  pour le roi comme avocats / fonctionnaires</a:t>
            </a:r>
          </a:p>
        </p:txBody>
      </p:sp>
      <p:pic>
        <p:nvPicPr>
          <p:cNvPr id="7" name="Picture 6" descr="A blurry image of a person&#10;&#10;Description generated with high confidence">
            <a:extLst>
              <a:ext uri="{FF2B5EF4-FFF2-40B4-BE49-F238E27FC236}">
                <a16:creationId xmlns:a16="http://schemas.microsoft.com/office/drawing/2014/main" id="{3E6EBAAC-F3A0-4698-9826-97310B16F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480" y="1618593"/>
            <a:ext cx="2290334" cy="3332436"/>
          </a:xfrm>
          <a:prstGeom prst="rect">
            <a:avLst/>
          </a:prstGeom>
        </p:spPr>
      </p:pic>
    </p:spTree>
    <p:extLst>
      <p:ext uri="{BB962C8B-B14F-4D97-AF65-F5344CB8AC3E}">
        <p14:creationId xmlns:p14="http://schemas.microsoft.com/office/powerpoint/2010/main" val="41708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F9C9-B6DF-46DB-8922-96BC02D2DB67}"/>
              </a:ext>
            </a:extLst>
          </p:cNvPr>
          <p:cNvSpPr>
            <a:spLocks noGrp="1"/>
          </p:cNvSpPr>
          <p:nvPr>
            <p:ph type="title"/>
          </p:nvPr>
        </p:nvSpPr>
        <p:spPr>
          <a:xfrm>
            <a:off x="3017222" y="1671537"/>
            <a:ext cx="6715357" cy="3919966"/>
          </a:xfrm>
        </p:spPr>
        <p:txBody>
          <a:bodyPr>
            <a:normAutofit/>
          </a:bodyPr>
          <a:lstStyle/>
          <a:p>
            <a:r>
              <a:rPr lang="fr-FR" dirty="0"/>
              <a:t>Regardez bien les devis dans les images qui suivent…. </a:t>
            </a:r>
            <a:br>
              <a:rPr lang="fr-FR" dirty="0"/>
            </a:br>
            <a:br>
              <a:rPr lang="fr-FR" dirty="0"/>
            </a:br>
            <a:r>
              <a:rPr lang="fr-FR" dirty="0"/>
              <a:t>Pouvez-vous trouver un devis diffèrent dans une de ces tapisseries?</a:t>
            </a:r>
          </a:p>
        </p:txBody>
      </p:sp>
    </p:spTree>
    <p:extLst>
      <p:ext uri="{BB962C8B-B14F-4D97-AF65-F5344CB8AC3E}">
        <p14:creationId xmlns:p14="http://schemas.microsoft.com/office/powerpoint/2010/main" val="261921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fabric surface&#10;&#10;Description generated with high confidence">
            <a:extLst>
              <a:ext uri="{FF2B5EF4-FFF2-40B4-BE49-F238E27FC236}">
                <a16:creationId xmlns:a16="http://schemas.microsoft.com/office/drawing/2014/main" id="{E3277973-34F4-4FE4-ADEF-90D299FB6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8424" y="134670"/>
            <a:ext cx="2835152" cy="3304997"/>
          </a:xfrm>
          <a:prstGeom prst="rect">
            <a:avLst/>
          </a:prstGeom>
        </p:spPr>
      </p:pic>
      <p:pic>
        <p:nvPicPr>
          <p:cNvPr id="14" name="Picture 13" descr="A picture containing tree, photo, clothing, indoor&#10;&#10;Description generated with high confidence">
            <a:extLst>
              <a:ext uri="{FF2B5EF4-FFF2-40B4-BE49-F238E27FC236}">
                <a16:creationId xmlns:a16="http://schemas.microsoft.com/office/drawing/2014/main" id="{A9522113-CF46-4519-9211-E0CC5BBF78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6929" y="134670"/>
            <a:ext cx="2751822" cy="3269009"/>
          </a:xfrm>
          <a:prstGeom prst="rect">
            <a:avLst/>
          </a:prstGeom>
        </p:spPr>
      </p:pic>
      <p:pic>
        <p:nvPicPr>
          <p:cNvPr id="16" name="Picture 15" descr="A christmas tree&#10;&#10;Description generated with high confidence">
            <a:extLst>
              <a:ext uri="{FF2B5EF4-FFF2-40B4-BE49-F238E27FC236}">
                <a16:creationId xmlns:a16="http://schemas.microsoft.com/office/drawing/2014/main" id="{228EB55C-7919-46D5-AF6C-602BECC1F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765" y="3797070"/>
            <a:ext cx="2731605" cy="2920426"/>
          </a:xfrm>
          <a:prstGeom prst="rect">
            <a:avLst/>
          </a:prstGeom>
        </p:spPr>
      </p:pic>
      <p:pic>
        <p:nvPicPr>
          <p:cNvPr id="7" name="Picture 6" descr="A picture containing tree, indoor&#10;&#10;Description generated with high confidence">
            <a:extLst>
              <a:ext uri="{FF2B5EF4-FFF2-40B4-BE49-F238E27FC236}">
                <a16:creationId xmlns:a16="http://schemas.microsoft.com/office/drawing/2014/main" id="{801073CF-AB74-40E3-A5DA-F4E94F0DA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137" y="134670"/>
            <a:ext cx="3606800" cy="3568700"/>
          </a:xfrm>
          <a:prstGeom prst="rect">
            <a:avLst/>
          </a:prstGeom>
        </p:spPr>
      </p:pic>
      <p:pic>
        <p:nvPicPr>
          <p:cNvPr id="18" name="Picture 17" descr="A christmas display&#10;&#10;Description generated with high confidence">
            <a:extLst>
              <a:ext uri="{FF2B5EF4-FFF2-40B4-BE49-F238E27FC236}">
                <a16:creationId xmlns:a16="http://schemas.microsoft.com/office/drawing/2014/main" id="{ACAB3922-90FF-4709-B1DB-B991B85930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137" y="3862433"/>
            <a:ext cx="3629965" cy="2828201"/>
          </a:xfrm>
          <a:prstGeom prst="rect">
            <a:avLst/>
          </a:prstGeom>
        </p:spPr>
      </p:pic>
      <p:pic>
        <p:nvPicPr>
          <p:cNvPr id="22" name="Picture 21" descr="A christmas display&#10;&#10;Description generated with high confidence">
            <a:extLst>
              <a:ext uri="{FF2B5EF4-FFF2-40B4-BE49-F238E27FC236}">
                <a16:creationId xmlns:a16="http://schemas.microsoft.com/office/drawing/2014/main" id="{28345D32-F52A-49F2-A2A9-59F5C9DB4B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87305" y="3750958"/>
            <a:ext cx="3888141" cy="2920426"/>
          </a:xfrm>
          <a:prstGeom prst="rect">
            <a:avLst/>
          </a:prstGeom>
        </p:spPr>
      </p:pic>
    </p:spTree>
    <p:extLst>
      <p:ext uri="{BB962C8B-B14F-4D97-AF65-F5344CB8AC3E}">
        <p14:creationId xmlns:p14="http://schemas.microsoft.com/office/powerpoint/2010/main" val="219524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048D7-C1F6-402E-9092-269D162653B3}"/>
              </a:ext>
            </a:extLst>
          </p:cNvPr>
          <p:cNvSpPr>
            <a:spLocks noGrp="1"/>
          </p:cNvSpPr>
          <p:nvPr>
            <p:ph idx="1"/>
          </p:nvPr>
        </p:nvSpPr>
        <p:spPr>
          <a:xfrm>
            <a:off x="522891" y="1253331"/>
            <a:ext cx="4754526" cy="4351338"/>
          </a:xfrm>
        </p:spPr>
        <p:txBody>
          <a:bodyPr/>
          <a:lstStyle/>
          <a:p>
            <a:pPr marL="0" indent="0" algn="r">
              <a:buNone/>
            </a:pPr>
            <a:r>
              <a:rPr lang="fr-FR" sz="4000" dirty="0"/>
              <a:t>Voilà!</a:t>
            </a:r>
          </a:p>
          <a:p>
            <a:pPr marL="0" indent="0" algn="r">
              <a:buNone/>
            </a:pPr>
            <a:endParaRPr lang="fr-FR" dirty="0"/>
          </a:p>
          <a:p>
            <a:r>
              <a:rPr lang="fr-FR" dirty="0"/>
              <a:t>Le lion porte un devis à l’inverse</a:t>
            </a:r>
          </a:p>
          <a:p>
            <a:r>
              <a:rPr lang="fr-FR" dirty="0"/>
              <a:t>Pourquoi?</a:t>
            </a:r>
          </a:p>
          <a:p>
            <a:r>
              <a:rPr lang="fr-FR" dirty="0"/>
              <a:t>Une erreur?  Pour l’équilibre de l’image? Un message caché? …..On ne sait pas….</a:t>
            </a:r>
          </a:p>
        </p:txBody>
      </p:sp>
      <p:pic>
        <p:nvPicPr>
          <p:cNvPr id="4" name="Picture 3" descr="A picture containing tree, photo, clothing, indoor&#10;&#10;Description generated with high confidence">
            <a:extLst>
              <a:ext uri="{FF2B5EF4-FFF2-40B4-BE49-F238E27FC236}">
                <a16:creationId xmlns:a16="http://schemas.microsoft.com/office/drawing/2014/main" id="{EFAFD4E9-9F38-4572-A8AC-9E68DCDED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576" y="786809"/>
            <a:ext cx="4754526" cy="5648109"/>
          </a:xfrm>
          <a:prstGeom prst="rect">
            <a:avLst/>
          </a:prstGeom>
        </p:spPr>
      </p:pic>
      <p:sp>
        <p:nvSpPr>
          <p:cNvPr id="2" name="Arrow: Right 1">
            <a:extLst>
              <a:ext uri="{FF2B5EF4-FFF2-40B4-BE49-F238E27FC236}">
                <a16:creationId xmlns:a16="http://schemas.microsoft.com/office/drawing/2014/main" id="{CEAE8C88-7011-49B2-A068-0B92B0AC8A12}"/>
              </a:ext>
            </a:extLst>
          </p:cNvPr>
          <p:cNvSpPr/>
          <p:nvPr/>
        </p:nvSpPr>
        <p:spPr>
          <a:xfrm rot="2615834">
            <a:off x="4531404" y="2811065"/>
            <a:ext cx="3237186" cy="514277"/>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4020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BCE75-C223-43A1-95CD-BF70B649A562}"/>
              </a:ext>
            </a:extLst>
          </p:cNvPr>
          <p:cNvSpPr>
            <a:spLocks noGrp="1"/>
          </p:cNvSpPr>
          <p:nvPr>
            <p:ph idx="1"/>
          </p:nvPr>
        </p:nvSpPr>
        <p:spPr>
          <a:xfrm>
            <a:off x="118320" y="611941"/>
            <a:ext cx="2746039" cy="4351338"/>
          </a:xfrm>
        </p:spPr>
        <p:txBody>
          <a:bodyPr>
            <a:normAutofit lnSpcReduction="10000"/>
          </a:bodyPr>
          <a:lstStyle/>
          <a:p>
            <a:pPr marL="0" indent="0">
              <a:lnSpc>
                <a:spcPct val="120000"/>
              </a:lnSpc>
              <a:buNone/>
            </a:pPr>
            <a:r>
              <a:rPr lang="fr-FR" dirty="0"/>
              <a:t>Les tapisseries sont des tailles différentes, évidemment faites sur mesure pour aller contre certains murs dans une ou plusieurs salles</a:t>
            </a:r>
          </a:p>
        </p:txBody>
      </p:sp>
      <p:pic>
        <p:nvPicPr>
          <p:cNvPr id="4" name="Picture 3" descr="A fabric surface&#10;&#10;Description generated with high confidence">
            <a:extLst>
              <a:ext uri="{FF2B5EF4-FFF2-40B4-BE49-F238E27FC236}">
                <a16:creationId xmlns:a16="http://schemas.microsoft.com/office/drawing/2014/main" id="{1837BEDC-6398-4EF5-BFD5-7E54C2308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09363" y="236993"/>
            <a:ext cx="1679275" cy="1957567"/>
          </a:xfrm>
          <a:prstGeom prst="rect">
            <a:avLst/>
          </a:prstGeom>
        </p:spPr>
      </p:pic>
      <p:pic>
        <p:nvPicPr>
          <p:cNvPr id="5" name="Picture 4" descr="A picture containing tree, photo, clothing, indoor&#10;&#10;Description generated with high confidence">
            <a:extLst>
              <a:ext uri="{FF2B5EF4-FFF2-40B4-BE49-F238E27FC236}">
                <a16:creationId xmlns:a16="http://schemas.microsoft.com/office/drawing/2014/main" id="{34C4AE20-42E2-4F7E-B094-31E9E4D8E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482" y="159992"/>
            <a:ext cx="1591145" cy="1890190"/>
          </a:xfrm>
          <a:prstGeom prst="rect">
            <a:avLst/>
          </a:prstGeom>
        </p:spPr>
      </p:pic>
      <p:pic>
        <p:nvPicPr>
          <p:cNvPr id="6" name="Picture 5" descr="A christmas tree&#10;&#10;Description generated with high confidence">
            <a:extLst>
              <a:ext uri="{FF2B5EF4-FFF2-40B4-BE49-F238E27FC236}">
                <a16:creationId xmlns:a16="http://schemas.microsoft.com/office/drawing/2014/main" id="{ED41F2B7-85E8-442B-8EC1-0EBB179EE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932" y="3929988"/>
            <a:ext cx="2265357" cy="2421949"/>
          </a:xfrm>
          <a:prstGeom prst="rect">
            <a:avLst/>
          </a:prstGeom>
        </p:spPr>
      </p:pic>
      <p:pic>
        <p:nvPicPr>
          <p:cNvPr id="7" name="Picture 6" descr="A picture containing tree, indoor&#10;&#10;Description generated with high confidence">
            <a:extLst>
              <a:ext uri="{FF2B5EF4-FFF2-40B4-BE49-F238E27FC236}">
                <a16:creationId xmlns:a16="http://schemas.microsoft.com/office/drawing/2014/main" id="{C587B051-1DFB-4887-96E0-CEDFB57ED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960" y="755930"/>
            <a:ext cx="2216681" cy="2193265"/>
          </a:xfrm>
          <a:prstGeom prst="rect">
            <a:avLst/>
          </a:prstGeom>
        </p:spPr>
      </p:pic>
      <p:pic>
        <p:nvPicPr>
          <p:cNvPr id="8" name="Picture 7" descr="A christmas display&#10;&#10;Description generated with high confidence">
            <a:extLst>
              <a:ext uri="{FF2B5EF4-FFF2-40B4-BE49-F238E27FC236}">
                <a16:creationId xmlns:a16="http://schemas.microsoft.com/office/drawing/2014/main" id="{B8E14C05-0C25-4CA9-89CB-CA8DB59BE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7036" y="2949195"/>
            <a:ext cx="2424653" cy="1889111"/>
          </a:xfrm>
          <a:prstGeom prst="rect">
            <a:avLst/>
          </a:prstGeom>
        </p:spPr>
      </p:pic>
      <p:pic>
        <p:nvPicPr>
          <p:cNvPr id="9" name="Picture 8" descr="A christmas display&#10;&#10;Description generated with high confidence">
            <a:extLst>
              <a:ext uri="{FF2B5EF4-FFF2-40B4-BE49-F238E27FC236}">
                <a16:creationId xmlns:a16="http://schemas.microsoft.com/office/drawing/2014/main" id="{25290ED3-20C3-4594-B576-82CB36718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7810" y="4174991"/>
            <a:ext cx="2898301" cy="2176946"/>
          </a:xfrm>
          <a:prstGeom prst="rect">
            <a:avLst/>
          </a:prstGeom>
        </p:spPr>
      </p:pic>
    </p:spTree>
    <p:extLst>
      <p:ext uri="{BB962C8B-B14F-4D97-AF65-F5344CB8AC3E}">
        <p14:creationId xmlns:p14="http://schemas.microsoft.com/office/powerpoint/2010/main" val="267890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ristmas display&#10;&#10;Description generated with high confidence">
            <a:extLst>
              <a:ext uri="{FF2B5EF4-FFF2-40B4-BE49-F238E27FC236}">
                <a16:creationId xmlns:a16="http://schemas.microsoft.com/office/drawing/2014/main" id="{8A2E9850-1F4B-4A09-ACAA-B0460B967AE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0206" y="89995"/>
            <a:ext cx="1650125" cy="3914446"/>
          </a:xfrm>
          <a:prstGeom prst="rect">
            <a:avLst/>
          </a:prstGeom>
        </p:spPr>
      </p:pic>
      <p:sp>
        <p:nvSpPr>
          <p:cNvPr id="3" name="Content Placeholder 2">
            <a:extLst>
              <a:ext uri="{FF2B5EF4-FFF2-40B4-BE49-F238E27FC236}">
                <a16:creationId xmlns:a16="http://schemas.microsoft.com/office/drawing/2014/main" id="{5D82D45C-4385-42BD-8656-0DB580C56E1D}"/>
              </a:ext>
            </a:extLst>
          </p:cNvPr>
          <p:cNvSpPr>
            <a:spLocks noGrp="1"/>
          </p:cNvSpPr>
          <p:nvPr>
            <p:ph idx="1"/>
          </p:nvPr>
        </p:nvSpPr>
        <p:spPr>
          <a:xfrm>
            <a:off x="1592317" y="1769227"/>
            <a:ext cx="9630739" cy="4544946"/>
          </a:xfrm>
          <a:solidFill>
            <a:schemeClr val="bg1"/>
          </a:solidFill>
        </p:spPr>
        <p:txBody>
          <a:bodyPr>
            <a:noAutofit/>
          </a:bodyPr>
          <a:lstStyle/>
          <a:p>
            <a:pPr>
              <a:lnSpc>
                <a:spcPct val="100000"/>
              </a:lnSpc>
              <a:spcBef>
                <a:spcPts val="0"/>
              </a:spcBef>
              <a:spcAft>
                <a:spcPts val="1200"/>
              </a:spcAft>
            </a:pPr>
            <a:r>
              <a:rPr lang="fr-FR" sz="3600" dirty="0">
                <a:latin typeface="Cambria" panose="02040503050406030204" pitchFamily="18" charset="0"/>
              </a:rPr>
              <a:t>On pense que les tapisseries ont été commandées environ 1480 par Jean Le Viste – le 4ème à porter ce nom.</a:t>
            </a:r>
          </a:p>
          <a:p>
            <a:pPr>
              <a:lnSpc>
                <a:spcPct val="100000"/>
              </a:lnSpc>
              <a:spcBef>
                <a:spcPts val="0"/>
              </a:spcBef>
              <a:spcAft>
                <a:spcPts val="1200"/>
              </a:spcAft>
            </a:pPr>
            <a:r>
              <a:rPr lang="fr-FR" sz="3600" dirty="0">
                <a:latin typeface="Cambria" panose="02040503050406030204" pitchFamily="18" charset="0"/>
              </a:rPr>
              <a:t>Il venait d’obtenir une promotion à la cour de Louis XII .</a:t>
            </a:r>
          </a:p>
          <a:p>
            <a:pPr>
              <a:lnSpc>
                <a:spcPct val="100000"/>
              </a:lnSpc>
              <a:spcBef>
                <a:spcPts val="0"/>
              </a:spcBef>
              <a:spcAft>
                <a:spcPts val="1200"/>
              </a:spcAft>
            </a:pPr>
            <a:r>
              <a:rPr lang="fr-FR" sz="3600" dirty="0">
                <a:latin typeface="Cambria" panose="02040503050406030204" pitchFamily="18" charset="0"/>
              </a:rPr>
              <a:t>On ne sait pas si elles ont été commandées pour sa future épouse ou juste pour montrer sa nouvelle  fortune à ses collègues et ses voisins. </a:t>
            </a:r>
          </a:p>
        </p:txBody>
      </p:sp>
    </p:spTree>
    <p:extLst>
      <p:ext uri="{BB962C8B-B14F-4D97-AF65-F5344CB8AC3E}">
        <p14:creationId xmlns:p14="http://schemas.microsoft.com/office/powerpoint/2010/main" val="387459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116B0-29AD-411F-AA84-DA03696F41E8}"/>
              </a:ext>
            </a:extLst>
          </p:cNvPr>
          <p:cNvSpPr>
            <a:spLocks noGrp="1"/>
          </p:cNvSpPr>
          <p:nvPr>
            <p:ph idx="1"/>
          </p:nvPr>
        </p:nvSpPr>
        <p:spPr>
          <a:xfrm>
            <a:off x="904775" y="1363612"/>
            <a:ext cx="7228573" cy="4351338"/>
          </a:xfrm>
        </p:spPr>
        <p:txBody>
          <a:bodyPr>
            <a:normAutofit/>
          </a:bodyPr>
          <a:lstStyle/>
          <a:p>
            <a:r>
              <a:rPr lang="fr-FR" sz="3200" dirty="0"/>
              <a:t>À la fin du Moyen Âge, les tapisseries sont des éléments importants dans la décoration des riches demeures. </a:t>
            </a:r>
          </a:p>
          <a:p>
            <a:r>
              <a:rPr lang="fr-FR" sz="3200" dirty="0"/>
              <a:t>Elles sont utiles pour isoler les murs</a:t>
            </a:r>
          </a:p>
          <a:p>
            <a:r>
              <a:rPr lang="fr-FR" sz="3200" dirty="0"/>
              <a:t>Elles aident un propriétaire à montrer sa fortune. </a:t>
            </a:r>
            <a:endParaRPr lang="en-AU" sz="3200" dirty="0"/>
          </a:p>
        </p:txBody>
      </p:sp>
      <p:sp>
        <p:nvSpPr>
          <p:cNvPr id="4" name="Oval 3">
            <a:extLst>
              <a:ext uri="{FF2B5EF4-FFF2-40B4-BE49-F238E27FC236}">
                <a16:creationId xmlns:a16="http://schemas.microsoft.com/office/drawing/2014/main" id="{F8816F3C-C994-4434-B713-612F98C0198A}"/>
              </a:ext>
            </a:extLst>
          </p:cNvPr>
          <p:cNvSpPr/>
          <p:nvPr/>
        </p:nvSpPr>
        <p:spPr>
          <a:xfrm>
            <a:off x="7995385" y="182062"/>
            <a:ext cx="2043764" cy="190662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CE0C1314-46CF-4E09-8A7A-A92843705E9F}"/>
              </a:ext>
            </a:extLst>
          </p:cNvPr>
          <p:cNvSpPr/>
          <p:nvPr/>
        </p:nvSpPr>
        <p:spPr>
          <a:xfrm>
            <a:off x="10039149" y="1759818"/>
            <a:ext cx="1769444" cy="1560898"/>
          </a:xfrm>
          <a:prstGeom prst="ellipse">
            <a:avLst/>
          </a:prstGeom>
          <a:solidFill>
            <a:srgbClr val="BD4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A1F19546-69BC-4AE6-B9A5-A0CC4B30A02E}"/>
              </a:ext>
            </a:extLst>
          </p:cNvPr>
          <p:cNvSpPr/>
          <p:nvPr/>
        </p:nvSpPr>
        <p:spPr>
          <a:xfrm>
            <a:off x="8850102" y="3666438"/>
            <a:ext cx="1213586" cy="1208756"/>
          </a:xfrm>
          <a:prstGeom prst="ellipse">
            <a:avLst/>
          </a:prstGeom>
          <a:solidFill>
            <a:srgbClr val="2713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0B854F4B-1CF9-433B-9208-3DEC220B8A08}"/>
              </a:ext>
            </a:extLst>
          </p:cNvPr>
          <p:cNvSpPr/>
          <p:nvPr/>
        </p:nvSpPr>
        <p:spPr>
          <a:xfrm>
            <a:off x="7517330" y="5041181"/>
            <a:ext cx="904775" cy="936107"/>
          </a:xfrm>
          <a:prstGeom prst="ellipse">
            <a:avLst/>
          </a:prstGeom>
          <a:solidFill>
            <a:srgbClr val="A77E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christmas display&#10;&#10;Description generated with high confidence">
            <a:extLst>
              <a:ext uri="{FF2B5EF4-FFF2-40B4-BE49-F238E27FC236}">
                <a16:creationId xmlns:a16="http://schemas.microsoft.com/office/drawing/2014/main" id="{D501FC20-B4C8-4F08-83FE-38EB7BBC87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9780" y="4649001"/>
            <a:ext cx="2536220" cy="1904983"/>
          </a:xfrm>
          <a:prstGeom prst="rect">
            <a:avLst/>
          </a:prstGeom>
        </p:spPr>
      </p:pic>
    </p:spTree>
    <p:extLst>
      <p:ext uri="{BB962C8B-B14F-4D97-AF65-F5344CB8AC3E}">
        <p14:creationId xmlns:p14="http://schemas.microsoft.com/office/powerpoint/2010/main" val="319777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55365-09DD-40EA-90BC-C0B07F24FDC1}"/>
              </a:ext>
            </a:extLst>
          </p:cNvPr>
          <p:cNvSpPr>
            <a:spLocks noGrp="1"/>
          </p:cNvSpPr>
          <p:nvPr>
            <p:ph idx="1"/>
          </p:nvPr>
        </p:nvSpPr>
        <p:spPr>
          <a:xfrm>
            <a:off x="248542" y="958964"/>
            <a:ext cx="8283012" cy="5229922"/>
          </a:xfrm>
        </p:spPr>
        <p:txBody>
          <a:bodyPr>
            <a:normAutofit fontScale="70000" lnSpcReduction="20000"/>
          </a:bodyPr>
          <a:lstStyle/>
          <a:p>
            <a:pPr>
              <a:lnSpc>
                <a:spcPct val="120000"/>
              </a:lnSpc>
            </a:pPr>
            <a:r>
              <a:rPr lang="fr-FR" sz="3600" dirty="0"/>
              <a:t>Jean IV LeViste choisit les thèmes et cherche un artiste capable de traduire ses idées en images</a:t>
            </a:r>
          </a:p>
          <a:p>
            <a:pPr>
              <a:lnSpc>
                <a:spcPct val="120000"/>
              </a:lnSpc>
            </a:pPr>
            <a:r>
              <a:rPr lang="fr-FR" sz="3600" dirty="0"/>
              <a:t>L’identité de l’artiste de cet œuvre est inconnu mais c’est évident que les images ont été réalisés par un artiste majeur à Paris.  On appelle un tel artiste « Un maquettiste ».  </a:t>
            </a:r>
          </a:p>
          <a:p>
            <a:pPr>
              <a:lnSpc>
                <a:spcPct val="120000"/>
              </a:lnSpc>
            </a:pPr>
            <a:r>
              <a:rPr lang="fr-FR" sz="3600" dirty="0"/>
              <a:t>Le maquettiste traduit les idées de son patron en dessins des dimensions modestes</a:t>
            </a:r>
          </a:p>
          <a:p>
            <a:pPr>
              <a:lnSpc>
                <a:spcPct val="120000"/>
              </a:lnSpc>
            </a:pPr>
            <a:r>
              <a:rPr lang="fr-FR" sz="3600" dirty="0"/>
              <a:t>Après, un cartonnier redessine les dessins en les agrandissant aux dimensions des tapisseries – son nouveau dessin s’appelle « un carton »</a:t>
            </a:r>
          </a:p>
          <a:p>
            <a:pPr>
              <a:lnSpc>
                <a:spcPct val="120000"/>
              </a:lnSpc>
            </a:pPr>
            <a:r>
              <a:rPr lang="fr-FR" sz="3600" dirty="0"/>
              <a:t>Puis le licier doit traduire le carton en laine avec son équipe </a:t>
            </a:r>
          </a:p>
        </p:txBody>
      </p:sp>
      <p:sp>
        <p:nvSpPr>
          <p:cNvPr id="4" name="Chord 3">
            <a:extLst>
              <a:ext uri="{FF2B5EF4-FFF2-40B4-BE49-F238E27FC236}">
                <a16:creationId xmlns:a16="http://schemas.microsoft.com/office/drawing/2014/main" id="{5D0D2656-7749-4D2D-87F1-4046556F3FF2}"/>
              </a:ext>
            </a:extLst>
          </p:cNvPr>
          <p:cNvSpPr/>
          <p:nvPr/>
        </p:nvSpPr>
        <p:spPr>
          <a:xfrm rot="1265113">
            <a:off x="8675289" y="-58986"/>
            <a:ext cx="5018049" cy="553037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5D25D13-A863-4891-8810-BB7ABC4960A7}"/>
              </a:ext>
            </a:extLst>
          </p:cNvPr>
          <p:cNvSpPr>
            <a:spLocks noGrp="1"/>
          </p:cNvSpPr>
          <p:nvPr>
            <p:ph type="title"/>
          </p:nvPr>
        </p:nvSpPr>
        <p:spPr>
          <a:xfrm>
            <a:off x="9214623" y="1441217"/>
            <a:ext cx="2955075" cy="2601100"/>
          </a:xfrm>
        </p:spPr>
        <p:txBody>
          <a:bodyPr>
            <a:normAutofit/>
          </a:bodyPr>
          <a:lstStyle/>
          <a:p>
            <a:pPr algn="ctr"/>
            <a:r>
              <a:rPr lang="en-AU" b="1" dirty="0">
                <a:solidFill>
                  <a:schemeClr val="bg1"/>
                </a:solidFill>
              </a:rPr>
              <a:t>Comment commander </a:t>
            </a:r>
            <a:r>
              <a:rPr lang="en-AU" b="1" dirty="0" err="1">
                <a:solidFill>
                  <a:schemeClr val="bg1"/>
                </a:solidFill>
              </a:rPr>
              <a:t>une</a:t>
            </a:r>
            <a:r>
              <a:rPr lang="en-AU" b="1" dirty="0">
                <a:solidFill>
                  <a:schemeClr val="bg1"/>
                </a:solidFill>
              </a:rPr>
              <a:t> </a:t>
            </a:r>
            <a:r>
              <a:rPr lang="en-AU" b="1" dirty="0" err="1">
                <a:solidFill>
                  <a:schemeClr val="bg1"/>
                </a:solidFill>
              </a:rPr>
              <a:t>tapisserie</a:t>
            </a:r>
            <a:r>
              <a:rPr lang="en-AU" b="1" dirty="0">
                <a:solidFill>
                  <a:schemeClr val="bg1"/>
                </a:solidFill>
              </a:rPr>
              <a:t>?</a:t>
            </a:r>
          </a:p>
        </p:txBody>
      </p:sp>
    </p:spTree>
    <p:extLst>
      <p:ext uri="{BB962C8B-B14F-4D97-AF65-F5344CB8AC3E}">
        <p14:creationId xmlns:p14="http://schemas.microsoft.com/office/powerpoint/2010/main" val="190233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2D45C-4385-42BD-8656-0DB580C56E1D}"/>
              </a:ext>
            </a:extLst>
          </p:cNvPr>
          <p:cNvSpPr>
            <a:spLocks noGrp="1"/>
          </p:cNvSpPr>
          <p:nvPr>
            <p:ph idx="1"/>
          </p:nvPr>
        </p:nvSpPr>
        <p:spPr>
          <a:xfrm>
            <a:off x="444711" y="105190"/>
            <a:ext cx="6246796" cy="6647620"/>
          </a:xfrm>
        </p:spPr>
        <p:txBody>
          <a:bodyPr>
            <a:noAutofit/>
          </a:bodyPr>
          <a:lstStyle/>
          <a:p>
            <a:pPr>
              <a:lnSpc>
                <a:spcPct val="100000"/>
              </a:lnSpc>
              <a:spcBef>
                <a:spcPts val="0"/>
              </a:spcBef>
              <a:spcAft>
                <a:spcPts val="1200"/>
              </a:spcAft>
            </a:pPr>
            <a:r>
              <a:rPr lang="fr-FR" dirty="0">
                <a:latin typeface="Cambria" panose="02040503050406030204" pitchFamily="18" charset="0"/>
              </a:rPr>
              <a:t>Le tissage a été réalisé dans les Flandres peut-être à Bruxelles</a:t>
            </a:r>
          </a:p>
          <a:p>
            <a:pPr>
              <a:lnSpc>
                <a:spcPct val="100000"/>
              </a:lnSpc>
              <a:spcBef>
                <a:spcPts val="0"/>
              </a:spcBef>
              <a:spcAft>
                <a:spcPts val="1200"/>
              </a:spcAft>
            </a:pPr>
            <a:r>
              <a:rPr lang="fr-FR" dirty="0">
                <a:latin typeface="Cambria" panose="02040503050406030204" pitchFamily="18" charset="0"/>
              </a:rPr>
              <a:t>Les meilleurs ateliers de toute l’Europe se trouvaient ici à cette époque.</a:t>
            </a:r>
          </a:p>
          <a:p>
            <a:pPr>
              <a:lnSpc>
                <a:spcPct val="100000"/>
              </a:lnSpc>
              <a:spcBef>
                <a:spcPts val="0"/>
              </a:spcBef>
              <a:spcAft>
                <a:spcPts val="1200"/>
              </a:spcAft>
            </a:pPr>
            <a:r>
              <a:rPr lang="fr-FR" dirty="0">
                <a:latin typeface="Cambria" panose="02040503050406030204" pitchFamily="18" charset="0"/>
              </a:rPr>
              <a:t>Les liciers de Bruxelles faisaient une spécialité de la tapisserie « à mille fleurs »</a:t>
            </a:r>
          </a:p>
          <a:p>
            <a:pPr>
              <a:lnSpc>
                <a:spcPct val="100000"/>
              </a:lnSpc>
              <a:spcBef>
                <a:spcPts val="0"/>
              </a:spcBef>
              <a:spcAft>
                <a:spcPts val="1200"/>
              </a:spcAft>
            </a:pPr>
            <a:r>
              <a:rPr lang="fr-FR" dirty="0">
                <a:latin typeface="Cambria" panose="02040503050406030204" pitchFamily="18" charset="0"/>
              </a:rPr>
              <a:t>C’était plus facile de tisser les fonds d’une grande superficie avec des fleurs et de petits animaux que de tisser une seule couleur. </a:t>
            </a:r>
            <a:endParaRPr lang="en-AU" dirty="0">
              <a:latin typeface="Cambria" panose="02040503050406030204" pitchFamily="18" charset="0"/>
            </a:endParaRPr>
          </a:p>
        </p:txBody>
      </p:sp>
      <p:pic>
        <p:nvPicPr>
          <p:cNvPr id="4" name="Picture 3" descr="A picture containing indoor, wall, clothing&#10;&#10;Description generated with high confidence">
            <a:extLst>
              <a:ext uri="{FF2B5EF4-FFF2-40B4-BE49-F238E27FC236}">
                <a16:creationId xmlns:a16="http://schemas.microsoft.com/office/drawing/2014/main" id="{C0C9F11A-EC61-417A-BC83-BF6138A11F3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flipV="1">
            <a:off x="7925525" y="15842"/>
            <a:ext cx="4266475" cy="3042315"/>
          </a:xfrm>
          <a:prstGeom prst="rect">
            <a:avLst/>
          </a:prstGeom>
        </p:spPr>
      </p:pic>
      <p:sp>
        <p:nvSpPr>
          <p:cNvPr id="5" name="Oval 4">
            <a:extLst>
              <a:ext uri="{FF2B5EF4-FFF2-40B4-BE49-F238E27FC236}">
                <a16:creationId xmlns:a16="http://schemas.microsoft.com/office/drawing/2014/main" id="{6203D190-1B4B-42D6-9C12-80E98339676C}"/>
              </a:ext>
            </a:extLst>
          </p:cNvPr>
          <p:cNvSpPr/>
          <p:nvPr/>
        </p:nvSpPr>
        <p:spPr>
          <a:xfrm>
            <a:off x="7738712" y="490888"/>
            <a:ext cx="4266475" cy="368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tial Circle 7">
            <a:extLst>
              <a:ext uri="{FF2B5EF4-FFF2-40B4-BE49-F238E27FC236}">
                <a16:creationId xmlns:a16="http://schemas.microsoft.com/office/drawing/2014/main" id="{D49E66D9-2488-4EA0-B7AD-7FB773233075}"/>
              </a:ext>
            </a:extLst>
          </p:cNvPr>
          <p:cNvSpPr/>
          <p:nvPr/>
        </p:nvSpPr>
        <p:spPr>
          <a:xfrm>
            <a:off x="6833745" y="-588211"/>
            <a:ext cx="5500493" cy="5519554"/>
          </a:xfrm>
          <a:prstGeom prst="pie">
            <a:avLst>
              <a:gd name="adj1" fmla="val 1051695"/>
              <a:gd name="adj2" fmla="val 13864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Oval 8">
            <a:extLst>
              <a:ext uri="{FF2B5EF4-FFF2-40B4-BE49-F238E27FC236}">
                <a16:creationId xmlns:a16="http://schemas.microsoft.com/office/drawing/2014/main" id="{155B83A6-685D-4DCF-95D0-6A2CCFD33678}"/>
              </a:ext>
            </a:extLst>
          </p:cNvPr>
          <p:cNvSpPr/>
          <p:nvPr/>
        </p:nvSpPr>
        <p:spPr>
          <a:xfrm>
            <a:off x="7409661" y="1625597"/>
            <a:ext cx="1412240" cy="14325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11" name="Oval 10">
            <a:extLst>
              <a:ext uri="{FF2B5EF4-FFF2-40B4-BE49-F238E27FC236}">
                <a16:creationId xmlns:a16="http://schemas.microsoft.com/office/drawing/2014/main" id="{B5B78911-93CA-44A6-966B-0638E287DC24}"/>
              </a:ext>
            </a:extLst>
          </p:cNvPr>
          <p:cNvSpPr/>
          <p:nvPr/>
        </p:nvSpPr>
        <p:spPr>
          <a:xfrm>
            <a:off x="9265919" y="3691820"/>
            <a:ext cx="2641601" cy="24041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Tapisseries à mille fleurs présentent une multitude de petites fleurs et plantes.  Ici, avec une bestiaire d’animaux</a:t>
            </a:r>
          </a:p>
        </p:txBody>
      </p:sp>
    </p:spTree>
    <p:extLst>
      <p:ext uri="{BB962C8B-B14F-4D97-AF65-F5344CB8AC3E}">
        <p14:creationId xmlns:p14="http://schemas.microsoft.com/office/powerpoint/2010/main" val="120071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B01EBEF1-9766-4414-B91B-DD3FAE0DCE41}"/>
              </a:ext>
            </a:extLst>
          </p:cNvPr>
          <p:cNvSpPr/>
          <p:nvPr/>
        </p:nvSpPr>
        <p:spPr>
          <a:xfrm rot="10800000">
            <a:off x="0" y="2192593"/>
            <a:ext cx="6892418" cy="4764797"/>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6331CBC6-7CD2-478B-ACC3-179111DF1B92}"/>
              </a:ext>
            </a:extLst>
          </p:cNvPr>
          <p:cNvSpPr>
            <a:spLocks noGrp="1"/>
          </p:cNvSpPr>
          <p:nvPr>
            <p:ph idx="1"/>
          </p:nvPr>
        </p:nvSpPr>
        <p:spPr>
          <a:xfrm>
            <a:off x="630121" y="3096039"/>
            <a:ext cx="5632174" cy="3497398"/>
          </a:xfrm>
        </p:spPr>
        <p:txBody>
          <a:bodyPr/>
          <a:lstStyle/>
          <a:p>
            <a:pPr marL="0" indent="0">
              <a:buNone/>
            </a:pPr>
            <a:r>
              <a:rPr lang="fr-FR" sz="4400" dirty="0">
                <a:latin typeface="Cambria" panose="02040503050406030204" pitchFamily="18" charset="0"/>
              </a:rPr>
              <a:t>Il y a six tapisseries, tissées autour de 1500 </a:t>
            </a:r>
          </a:p>
          <a:p>
            <a:pPr marL="0" indent="0">
              <a:buNone/>
            </a:pPr>
            <a:endParaRPr lang="fr-FR" sz="4400" dirty="0">
              <a:latin typeface="Cambria" panose="02040503050406030204" pitchFamily="18" charset="0"/>
            </a:endParaRPr>
          </a:p>
          <a:p>
            <a:pPr marL="0" indent="0">
              <a:buNone/>
            </a:pPr>
            <a:r>
              <a:rPr lang="fr-FR" sz="4400" dirty="0">
                <a:latin typeface="Cambria" panose="02040503050406030204" pitchFamily="18" charset="0"/>
              </a:rPr>
              <a:t>Représentant les cinq sens et un énigme </a:t>
            </a:r>
          </a:p>
          <a:p>
            <a:pPr marL="0" indent="0">
              <a:buNone/>
            </a:pPr>
            <a:endParaRPr lang="en-AU" dirty="0"/>
          </a:p>
        </p:txBody>
      </p:sp>
      <p:sp>
        <p:nvSpPr>
          <p:cNvPr id="4" name="Oval 3">
            <a:extLst>
              <a:ext uri="{FF2B5EF4-FFF2-40B4-BE49-F238E27FC236}">
                <a16:creationId xmlns:a16="http://schemas.microsoft.com/office/drawing/2014/main" id="{412CA1DD-3287-4004-9155-7DFBA1888DB3}"/>
              </a:ext>
            </a:extLst>
          </p:cNvPr>
          <p:cNvSpPr/>
          <p:nvPr/>
        </p:nvSpPr>
        <p:spPr>
          <a:xfrm>
            <a:off x="8408175" y="3096039"/>
            <a:ext cx="2633869" cy="257423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a:p>
        </p:txBody>
      </p:sp>
      <p:pic>
        <p:nvPicPr>
          <p:cNvPr id="10" name="Picture 9" descr="A picture containing building&#10;&#10;Description generated with high confidence">
            <a:extLst>
              <a:ext uri="{FF2B5EF4-FFF2-40B4-BE49-F238E27FC236}">
                <a16:creationId xmlns:a16="http://schemas.microsoft.com/office/drawing/2014/main" id="{326378AA-C70C-47C5-80AE-8FE0E3C9D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28" y="231913"/>
            <a:ext cx="11061700" cy="1676400"/>
          </a:xfrm>
          <a:prstGeom prst="rect">
            <a:avLst/>
          </a:prstGeom>
        </p:spPr>
      </p:pic>
    </p:spTree>
    <p:extLst>
      <p:ext uri="{BB962C8B-B14F-4D97-AF65-F5344CB8AC3E}">
        <p14:creationId xmlns:p14="http://schemas.microsoft.com/office/powerpoint/2010/main" val="62608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84206-444C-4197-B5A6-CD8B8D9E620D}"/>
              </a:ext>
            </a:extLst>
          </p:cNvPr>
          <p:cNvSpPr>
            <a:spLocks noGrp="1"/>
          </p:cNvSpPr>
          <p:nvPr>
            <p:ph idx="1"/>
          </p:nvPr>
        </p:nvSpPr>
        <p:spPr>
          <a:xfrm>
            <a:off x="1264309" y="1338304"/>
            <a:ext cx="5273842" cy="4351338"/>
          </a:xfrm>
        </p:spPr>
        <p:txBody>
          <a:bodyPr/>
          <a:lstStyle/>
          <a:p>
            <a:pPr lvl="0">
              <a:lnSpc>
                <a:spcPct val="120000"/>
              </a:lnSpc>
            </a:pPr>
            <a:r>
              <a:rPr lang="fr-FR" dirty="0"/>
              <a:t>Plus encore que le dessin, la couleur rouge du fond fait de ces tapisseries un objet de luxe. </a:t>
            </a:r>
          </a:p>
          <a:p>
            <a:pPr>
              <a:lnSpc>
                <a:spcPct val="120000"/>
              </a:lnSpc>
            </a:pPr>
            <a:r>
              <a:rPr lang="fr-FR" dirty="0"/>
              <a:t>Ce rouge a conservé sa vivacité qui indique que la laine a été teintée avec un pigment à base de très haute qualité.</a:t>
            </a:r>
            <a:endParaRPr lang="en-US" dirty="0"/>
          </a:p>
          <a:p>
            <a:pPr lvl="0"/>
            <a:endParaRPr lang="en-US" dirty="0"/>
          </a:p>
          <a:p>
            <a:endParaRPr lang="en-AU" dirty="0"/>
          </a:p>
        </p:txBody>
      </p:sp>
      <p:pic>
        <p:nvPicPr>
          <p:cNvPr id="8" name="Picture 7" descr="A picture containing clothing&#10;&#10;Description generated with high confidence">
            <a:extLst>
              <a:ext uri="{FF2B5EF4-FFF2-40B4-BE49-F238E27FC236}">
                <a16:creationId xmlns:a16="http://schemas.microsoft.com/office/drawing/2014/main" id="{09675A89-4B0B-4215-AC76-3098C27B2C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2113" y="887561"/>
            <a:ext cx="3273834" cy="4192549"/>
          </a:xfrm>
          <a:prstGeom prst="rect">
            <a:avLst/>
          </a:prstGeom>
        </p:spPr>
      </p:pic>
    </p:spTree>
    <p:extLst>
      <p:ext uri="{BB962C8B-B14F-4D97-AF65-F5344CB8AC3E}">
        <p14:creationId xmlns:p14="http://schemas.microsoft.com/office/powerpoint/2010/main" val="110934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B1AE-6758-474C-878B-A1D7D6DC38FA}"/>
              </a:ext>
            </a:extLst>
          </p:cNvPr>
          <p:cNvSpPr>
            <a:spLocks noGrp="1"/>
          </p:cNvSpPr>
          <p:nvPr>
            <p:ph type="title"/>
          </p:nvPr>
        </p:nvSpPr>
        <p:spPr>
          <a:xfrm>
            <a:off x="169818" y="85992"/>
            <a:ext cx="10515600" cy="1325563"/>
          </a:xfrm>
        </p:spPr>
        <p:txBody>
          <a:bodyPr/>
          <a:lstStyle/>
          <a:p>
            <a:r>
              <a:rPr lang="en-AU" dirty="0"/>
              <a:t>Comment a-t-on </a:t>
            </a:r>
            <a:r>
              <a:rPr lang="en-AU" dirty="0" err="1"/>
              <a:t>trouvé</a:t>
            </a:r>
            <a:r>
              <a:rPr lang="en-AU" dirty="0"/>
              <a:t> </a:t>
            </a:r>
            <a:r>
              <a:rPr lang="en-AU" dirty="0" err="1"/>
              <a:t>ces</a:t>
            </a:r>
            <a:r>
              <a:rPr lang="en-AU" dirty="0"/>
              <a:t> </a:t>
            </a:r>
            <a:r>
              <a:rPr lang="en-AU" dirty="0" err="1"/>
              <a:t>tapisseries</a:t>
            </a:r>
            <a:r>
              <a:rPr lang="en-AU" dirty="0"/>
              <a:t>?</a:t>
            </a:r>
          </a:p>
        </p:txBody>
      </p:sp>
      <p:sp>
        <p:nvSpPr>
          <p:cNvPr id="4" name="Content Placeholder 2">
            <a:extLst>
              <a:ext uri="{FF2B5EF4-FFF2-40B4-BE49-F238E27FC236}">
                <a16:creationId xmlns:a16="http://schemas.microsoft.com/office/drawing/2014/main" id="{B3379BBE-BEED-4C11-AD54-0B339C689AEF}"/>
              </a:ext>
            </a:extLst>
          </p:cNvPr>
          <p:cNvSpPr txBox="1">
            <a:spLocks/>
          </p:cNvSpPr>
          <p:nvPr/>
        </p:nvSpPr>
        <p:spPr>
          <a:xfrm>
            <a:off x="169818" y="1145406"/>
            <a:ext cx="8127159" cy="52945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Les tapisseries sont restées en famille</a:t>
            </a:r>
          </a:p>
          <a:p>
            <a:r>
              <a:rPr lang="fr-FR" sz="3200" dirty="0"/>
              <a:t>Prosper Mérimée, inspecteur des monuments historiques, visite le Limousin en 1841 </a:t>
            </a:r>
          </a:p>
          <a:p>
            <a:r>
              <a:rPr lang="fr-FR" sz="3200" dirty="0"/>
              <a:t>Il découvre les tapisseries dans le château de Boussac. </a:t>
            </a:r>
          </a:p>
          <a:p>
            <a:r>
              <a:rPr lang="fr-FR" sz="3200" dirty="0"/>
              <a:t>Il les classent comme monuments historiques. </a:t>
            </a:r>
          </a:p>
          <a:p>
            <a:r>
              <a:rPr lang="fr-FR" sz="3200" dirty="0"/>
              <a:t>Il veut les transporter à un musée à Paris mais sans succès. </a:t>
            </a:r>
          </a:p>
          <a:p>
            <a:r>
              <a:rPr lang="fr-FR" sz="3200" dirty="0"/>
              <a:t>Enfin, le musée de Cluny les a achetées pour 25.000 francs en 1882</a:t>
            </a:r>
          </a:p>
        </p:txBody>
      </p:sp>
      <p:pic>
        <p:nvPicPr>
          <p:cNvPr id="5" name="Picture 4">
            <a:extLst>
              <a:ext uri="{FF2B5EF4-FFF2-40B4-BE49-F238E27FC236}">
                <a16:creationId xmlns:a16="http://schemas.microsoft.com/office/drawing/2014/main" id="{2B581E21-B642-4B45-B9A7-035CC280047E}"/>
              </a:ext>
            </a:extLst>
          </p:cNvPr>
          <p:cNvPicPr>
            <a:picLocks noChangeAspect="1"/>
          </p:cNvPicPr>
          <p:nvPr/>
        </p:nvPicPr>
        <p:blipFill>
          <a:blip r:embed="rId2"/>
          <a:stretch>
            <a:fillRect/>
          </a:stretch>
        </p:blipFill>
        <p:spPr>
          <a:xfrm>
            <a:off x="8616210" y="1411555"/>
            <a:ext cx="2958764" cy="2216217"/>
          </a:xfrm>
          <a:prstGeom prst="ellipse">
            <a:avLst/>
          </a:prstGeom>
          <a:ln>
            <a:noFill/>
          </a:ln>
          <a:effectLst>
            <a:softEdge rad="112500"/>
          </a:effectLst>
        </p:spPr>
      </p:pic>
      <p:sp>
        <p:nvSpPr>
          <p:cNvPr id="7" name="Rectangle 6">
            <a:extLst>
              <a:ext uri="{FF2B5EF4-FFF2-40B4-BE49-F238E27FC236}">
                <a16:creationId xmlns:a16="http://schemas.microsoft.com/office/drawing/2014/main" id="{E620C518-4B0C-4202-968A-4B03FC1B1F16}"/>
              </a:ext>
            </a:extLst>
          </p:cNvPr>
          <p:cNvSpPr/>
          <p:nvPr/>
        </p:nvSpPr>
        <p:spPr>
          <a:xfrm>
            <a:off x="8768615" y="3994484"/>
            <a:ext cx="2935705" cy="2107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Aujourd’hui, le château de Boussac est une chambre d’hôtes!</a:t>
            </a:r>
          </a:p>
          <a:p>
            <a:pPr algn="ctr"/>
            <a:r>
              <a:rPr lang="fr-FR" dirty="0"/>
              <a:t>Prosper Mérimée avait deux jobs – très doué, il a écrit le libretto de l'Opera de Bizet, “Carmen”</a:t>
            </a:r>
          </a:p>
        </p:txBody>
      </p:sp>
    </p:spTree>
    <p:extLst>
      <p:ext uri="{BB962C8B-B14F-4D97-AF65-F5344CB8AC3E}">
        <p14:creationId xmlns:p14="http://schemas.microsoft.com/office/powerpoint/2010/main" val="204444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D19F4B-A4DA-45FF-8999-3D730E815663}"/>
              </a:ext>
            </a:extLst>
          </p:cNvPr>
          <p:cNvSpPr>
            <a:spLocks noGrp="1"/>
          </p:cNvSpPr>
          <p:nvPr>
            <p:ph idx="1"/>
          </p:nvPr>
        </p:nvSpPr>
        <p:spPr>
          <a:xfrm>
            <a:off x="1135781" y="462013"/>
            <a:ext cx="9095874" cy="5621153"/>
          </a:xfrm>
        </p:spPr>
        <p:txBody>
          <a:bodyPr>
            <a:normAutofit/>
          </a:bodyPr>
          <a:lstStyle/>
          <a:p>
            <a:pPr marL="0" indent="0">
              <a:buNone/>
            </a:pPr>
            <a:r>
              <a:rPr lang="fr-FR" sz="3200" dirty="0"/>
              <a:t>La correspondance de Mérimée propose: </a:t>
            </a:r>
          </a:p>
          <a:p>
            <a:pPr marL="0" indent="0">
              <a:buNone/>
            </a:pPr>
            <a:endParaRPr lang="fr-FR" sz="3200" dirty="0"/>
          </a:p>
          <a:p>
            <a:pPr marL="0" indent="0">
              <a:buNone/>
            </a:pPr>
            <a:endParaRPr lang="fr-FR" sz="3200" dirty="0"/>
          </a:p>
          <a:p>
            <a:pPr marL="0" indent="0">
              <a:buNone/>
            </a:pPr>
            <a:endParaRPr lang="fr-FR" sz="3200" dirty="0"/>
          </a:p>
          <a:p>
            <a:pPr marL="0" indent="0">
              <a:buNone/>
            </a:pPr>
            <a:endParaRPr lang="fr-FR" sz="3200" dirty="0"/>
          </a:p>
          <a:p>
            <a:pPr marL="0" indent="0">
              <a:buNone/>
            </a:pPr>
            <a:endParaRPr lang="fr-FR" sz="3200" dirty="0"/>
          </a:p>
          <a:p>
            <a:pPr marL="0" indent="0">
              <a:buNone/>
            </a:pPr>
            <a:endParaRPr lang="fr-FR" sz="3200" dirty="0"/>
          </a:p>
          <a:p>
            <a:pPr marL="0" indent="0">
              <a:buNone/>
            </a:pPr>
            <a:r>
              <a:rPr lang="fr-FR" sz="3200" dirty="0"/>
              <a:t>On ne sait pas si les tapisseries découpées faisaient partie de la Dame à la licorne, ou si elles sont d'autres tapisseries.</a:t>
            </a:r>
            <a:endParaRPr lang="en-AU" sz="3200" dirty="0"/>
          </a:p>
        </p:txBody>
      </p:sp>
      <p:sp>
        <p:nvSpPr>
          <p:cNvPr id="2" name="Rectangle 1">
            <a:extLst>
              <a:ext uri="{FF2B5EF4-FFF2-40B4-BE49-F238E27FC236}">
                <a16:creationId xmlns:a16="http://schemas.microsoft.com/office/drawing/2014/main" id="{E5BB4B87-320D-46C1-A9D1-125787F0C0A6}"/>
              </a:ext>
            </a:extLst>
          </p:cNvPr>
          <p:cNvSpPr/>
          <p:nvPr/>
        </p:nvSpPr>
        <p:spPr>
          <a:xfrm>
            <a:off x="1232033" y="1277055"/>
            <a:ext cx="8845617" cy="26981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dirty="0">
                <a:latin typeface="Segoe Print" panose="02000600000000000000" pitchFamily="2" charset="0"/>
              </a:rPr>
              <a:t>Il en existe d'autres « plus belles, me dit le maire, mais l'ex propriétaire du château les a découpées pour couvrir des charrettes et faire des tapis ». </a:t>
            </a:r>
          </a:p>
        </p:txBody>
      </p:sp>
    </p:spTree>
    <p:extLst>
      <p:ext uri="{BB962C8B-B14F-4D97-AF65-F5344CB8AC3E}">
        <p14:creationId xmlns:p14="http://schemas.microsoft.com/office/powerpoint/2010/main" val="22698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F47D-4CE6-4A6C-A25D-DA9317D8516F}"/>
              </a:ext>
            </a:extLst>
          </p:cNvPr>
          <p:cNvSpPr>
            <a:spLocks noGrp="1"/>
          </p:cNvSpPr>
          <p:nvPr>
            <p:ph type="title"/>
          </p:nvPr>
        </p:nvSpPr>
        <p:spPr>
          <a:xfrm>
            <a:off x="422564" y="233362"/>
            <a:ext cx="10515600" cy="882918"/>
          </a:xfrm>
        </p:spPr>
        <p:txBody>
          <a:bodyPr/>
          <a:lstStyle/>
          <a:p>
            <a:r>
              <a:rPr lang="en-AU" dirty="0" err="1"/>
              <a:t>Découvrir</a:t>
            </a:r>
            <a:r>
              <a:rPr lang="en-AU" dirty="0"/>
              <a:t> les </a:t>
            </a:r>
            <a:r>
              <a:rPr lang="en-AU" dirty="0" err="1"/>
              <a:t>tapisseries</a:t>
            </a:r>
            <a:r>
              <a:rPr lang="en-AU" dirty="0"/>
              <a:t>.</a:t>
            </a:r>
          </a:p>
        </p:txBody>
      </p:sp>
      <p:sp>
        <p:nvSpPr>
          <p:cNvPr id="3" name="Content Placeholder 2">
            <a:extLst>
              <a:ext uri="{FF2B5EF4-FFF2-40B4-BE49-F238E27FC236}">
                <a16:creationId xmlns:a16="http://schemas.microsoft.com/office/drawing/2014/main" id="{0B73ABCF-651C-4FB3-A85A-79C7FED4D458}"/>
              </a:ext>
            </a:extLst>
          </p:cNvPr>
          <p:cNvSpPr>
            <a:spLocks noGrp="1"/>
          </p:cNvSpPr>
          <p:nvPr>
            <p:ph idx="1"/>
          </p:nvPr>
        </p:nvSpPr>
        <p:spPr>
          <a:xfrm>
            <a:off x="422564" y="1304492"/>
            <a:ext cx="10515600" cy="5320146"/>
          </a:xfrm>
        </p:spPr>
        <p:txBody>
          <a:bodyPr>
            <a:normAutofit fontScale="92500" lnSpcReduction="10000"/>
          </a:bodyPr>
          <a:lstStyle/>
          <a:p>
            <a:pPr marL="0" indent="0">
              <a:buNone/>
            </a:pPr>
            <a:r>
              <a:rPr lang="fr-FR" b="1" dirty="0"/>
              <a:t>Dans chaque tapisserie la Dame a</a:t>
            </a:r>
          </a:p>
          <a:p>
            <a:r>
              <a:rPr lang="fr-FR" dirty="0"/>
              <a:t>Une  coiffure différente</a:t>
            </a:r>
          </a:p>
          <a:p>
            <a:r>
              <a:rPr lang="fr-FR" dirty="0"/>
              <a:t>Une robe différente </a:t>
            </a:r>
          </a:p>
          <a:p>
            <a:r>
              <a:rPr lang="fr-FR" dirty="0"/>
              <a:t>Des bijoux différents</a:t>
            </a:r>
          </a:p>
          <a:p>
            <a:pPr marL="0" indent="0">
              <a:buNone/>
            </a:pPr>
            <a:r>
              <a:rPr lang="fr-FR" b="1" dirty="0"/>
              <a:t>Regardez les animaux</a:t>
            </a:r>
          </a:p>
          <a:p>
            <a:r>
              <a:rPr lang="fr-FR" dirty="0"/>
              <a:t>Le lion et la licorne – comment ils se changent de tapisserie en tapisserie</a:t>
            </a:r>
          </a:p>
          <a:p>
            <a:r>
              <a:rPr lang="fr-FR" dirty="0"/>
              <a:t>Les lapins, les chiens, les renards……chacun a son symbole</a:t>
            </a:r>
          </a:p>
          <a:p>
            <a:r>
              <a:rPr lang="fr-FR" dirty="0"/>
              <a:t>On peut retrouver quelques-uns qui sont des copies</a:t>
            </a:r>
          </a:p>
          <a:p>
            <a:pPr marL="0" indent="0">
              <a:buNone/>
            </a:pPr>
            <a:r>
              <a:rPr lang="fr-FR" b="1" dirty="0"/>
              <a:t>Les arbres</a:t>
            </a:r>
          </a:p>
          <a:p>
            <a:r>
              <a:rPr lang="fr-FR" dirty="0"/>
              <a:t>Il y a un pin,(qui signifie la permanence) un houx, (les épines et le sang du Christ), un oranger(la pureté, la chasteté) et un chêne (la sagesse et la force).  </a:t>
            </a:r>
          </a:p>
        </p:txBody>
      </p:sp>
    </p:spTree>
    <p:extLst>
      <p:ext uri="{BB962C8B-B14F-4D97-AF65-F5344CB8AC3E}">
        <p14:creationId xmlns:p14="http://schemas.microsoft.com/office/powerpoint/2010/main" val="16855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izza&#10;&#10;Description generated with high confidence">
            <a:extLst>
              <a:ext uri="{FF2B5EF4-FFF2-40B4-BE49-F238E27FC236}">
                <a16:creationId xmlns:a16="http://schemas.microsoft.com/office/drawing/2014/main" id="{7C42F84D-AE38-4F35-B0FF-04F2EF03C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349364" y="694626"/>
            <a:ext cx="4179473" cy="3134605"/>
          </a:xfrm>
          <a:prstGeom prst="rect">
            <a:avLst/>
          </a:prstGeom>
        </p:spPr>
      </p:pic>
      <p:pic>
        <p:nvPicPr>
          <p:cNvPr id="9" name="Picture 8" descr="A christmas tree&#10;&#10;Description generated with high confidence">
            <a:extLst>
              <a:ext uri="{FF2B5EF4-FFF2-40B4-BE49-F238E27FC236}">
                <a16:creationId xmlns:a16="http://schemas.microsoft.com/office/drawing/2014/main" id="{48936CC9-D755-4F45-AEC5-716197913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6" y="782198"/>
            <a:ext cx="5554910" cy="5078775"/>
          </a:xfrm>
          <a:prstGeom prst="rect">
            <a:avLst/>
          </a:prstGeom>
        </p:spPr>
      </p:pic>
      <p:sp>
        <p:nvSpPr>
          <p:cNvPr id="10" name="Rectangle 9">
            <a:extLst>
              <a:ext uri="{FF2B5EF4-FFF2-40B4-BE49-F238E27FC236}">
                <a16:creationId xmlns:a16="http://schemas.microsoft.com/office/drawing/2014/main" id="{E8C16D7C-DFA5-4569-8CD2-FED57FB81778}"/>
              </a:ext>
            </a:extLst>
          </p:cNvPr>
          <p:cNvSpPr/>
          <p:nvPr/>
        </p:nvSpPr>
        <p:spPr>
          <a:xfrm>
            <a:off x="5849683" y="203709"/>
            <a:ext cx="2849078" cy="6450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Gill Sans MT Condensed" panose="020B0506020104020203" pitchFamily="34" charset="0"/>
              </a:rPr>
              <a:t>LA VUE</a:t>
            </a:r>
          </a:p>
          <a:p>
            <a:pPr algn="ctr"/>
            <a:endParaRPr lang="fr-FR" sz="1100" dirty="0">
              <a:latin typeface="Gill Sans MT Condensed" panose="020B0506020104020203" pitchFamily="34" charset="0"/>
            </a:endParaRPr>
          </a:p>
          <a:p>
            <a:pPr algn="ctr"/>
            <a:r>
              <a:rPr lang="fr-FR" sz="3200" dirty="0">
                <a:latin typeface="Gill Sans MT Condensed" panose="020B0506020104020203" pitchFamily="34" charset="0"/>
              </a:rPr>
              <a:t>La dame tient un beau miroir d’or d’une main permettant la licorne de s’admirer.</a:t>
            </a:r>
          </a:p>
          <a:p>
            <a:pPr algn="ctr"/>
            <a:r>
              <a:rPr lang="fr-FR" sz="3200" dirty="0">
                <a:latin typeface="Gill Sans MT Condensed" panose="020B0506020104020203" pitchFamily="34" charset="0"/>
              </a:rPr>
              <a:t>La dame la regarde avec tendresse</a:t>
            </a:r>
            <a:r>
              <a:rPr lang="en-AU" sz="2800" dirty="0"/>
              <a:t>.</a:t>
            </a:r>
          </a:p>
          <a:p>
            <a:pPr algn="ctr"/>
            <a:r>
              <a:rPr lang="fr-FR" sz="3200" dirty="0">
                <a:latin typeface="Gill Sans MT Condensed" panose="020B0506020104020203" pitchFamily="34" charset="0"/>
              </a:rPr>
              <a:t>La licorne est fière, elle relève la robe pour montrer la riche jupe de la dame.</a:t>
            </a:r>
          </a:p>
        </p:txBody>
      </p:sp>
      <p:sp>
        <p:nvSpPr>
          <p:cNvPr id="11" name="Rectangle 10">
            <a:extLst>
              <a:ext uri="{FF2B5EF4-FFF2-40B4-BE49-F238E27FC236}">
                <a16:creationId xmlns:a16="http://schemas.microsoft.com/office/drawing/2014/main" id="{C892EC7B-0980-455C-8B54-48DE515F2D35}"/>
              </a:ext>
            </a:extLst>
          </p:cNvPr>
          <p:cNvSpPr/>
          <p:nvPr/>
        </p:nvSpPr>
        <p:spPr>
          <a:xfrm>
            <a:off x="8957571" y="4771734"/>
            <a:ext cx="3048832" cy="1270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Regardez sa coiffure, les perles, son collier, ses cheveux en tresses.</a:t>
            </a:r>
          </a:p>
        </p:txBody>
      </p:sp>
    </p:spTree>
    <p:extLst>
      <p:ext uri="{BB962C8B-B14F-4D97-AF65-F5344CB8AC3E}">
        <p14:creationId xmlns:p14="http://schemas.microsoft.com/office/powerpoint/2010/main" val="394070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DBDD5-48AA-485B-A74E-5F73F7D45E62}"/>
              </a:ext>
            </a:extLst>
          </p:cNvPr>
          <p:cNvPicPr>
            <a:picLocks noChangeAspect="1"/>
          </p:cNvPicPr>
          <p:nvPr/>
        </p:nvPicPr>
        <p:blipFill>
          <a:blip r:embed="rId2"/>
          <a:stretch>
            <a:fillRect/>
          </a:stretch>
        </p:blipFill>
        <p:spPr>
          <a:xfrm>
            <a:off x="220848" y="359547"/>
            <a:ext cx="4118939" cy="4067452"/>
          </a:xfrm>
          <a:prstGeom prst="rect">
            <a:avLst/>
          </a:prstGeom>
        </p:spPr>
      </p:pic>
      <p:pic>
        <p:nvPicPr>
          <p:cNvPr id="7" name="Picture 6" descr="A christmas tree&#10;&#10;Description generated with high confidence">
            <a:extLst>
              <a:ext uri="{FF2B5EF4-FFF2-40B4-BE49-F238E27FC236}">
                <a16:creationId xmlns:a16="http://schemas.microsoft.com/office/drawing/2014/main" id="{B5D19F5D-E0EB-48F2-ABA8-5812806FB05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21995" y="57839"/>
            <a:ext cx="6749157" cy="5476060"/>
          </a:xfrm>
          <a:prstGeom prst="rect">
            <a:avLst/>
          </a:prstGeom>
        </p:spPr>
      </p:pic>
      <p:sp>
        <p:nvSpPr>
          <p:cNvPr id="2" name="Rectangle 1">
            <a:extLst>
              <a:ext uri="{FF2B5EF4-FFF2-40B4-BE49-F238E27FC236}">
                <a16:creationId xmlns:a16="http://schemas.microsoft.com/office/drawing/2014/main" id="{33AF7398-546A-4F81-B11B-CCCFDAACCAA9}"/>
              </a:ext>
            </a:extLst>
          </p:cNvPr>
          <p:cNvSpPr/>
          <p:nvPr/>
        </p:nvSpPr>
        <p:spPr>
          <a:xfrm>
            <a:off x="5221995" y="5629619"/>
            <a:ext cx="6749157" cy="10056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dirty="0">
                <a:solidFill>
                  <a:schemeClr val="bg2">
                    <a:lumMod val="25000"/>
                  </a:schemeClr>
                </a:solidFill>
                <a:latin typeface="Gill Sans MT Condensed" panose="020B0506020104020203" pitchFamily="34" charset="0"/>
              </a:rPr>
              <a:t>Il y a une barrière derrière la dame couverte de rosiers. </a:t>
            </a:r>
          </a:p>
          <a:p>
            <a:pPr algn="ctr"/>
            <a:r>
              <a:rPr lang="fr-FR" sz="2400" dirty="0">
                <a:solidFill>
                  <a:schemeClr val="bg2">
                    <a:lumMod val="25000"/>
                  </a:schemeClr>
                </a:solidFill>
                <a:latin typeface="Gill Sans MT Condensed" panose="020B0506020104020203" pitchFamily="34" charset="0"/>
              </a:rPr>
              <a:t>Sa robe est moirée, tissée avec des fils d’or.</a:t>
            </a:r>
          </a:p>
        </p:txBody>
      </p:sp>
      <p:sp>
        <p:nvSpPr>
          <p:cNvPr id="4" name="Rectangle 3">
            <a:extLst>
              <a:ext uri="{FF2B5EF4-FFF2-40B4-BE49-F238E27FC236}">
                <a16:creationId xmlns:a16="http://schemas.microsoft.com/office/drawing/2014/main" id="{352FD344-7E9D-4FF6-A8B6-507FF7F1B003}"/>
              </a:ext>
            </a:extLst>
          </p:cNvPr>
          <p:cNvSpPr/>
          <p:nvPr/>
        </p:nvSpPr>
        <p:spPr>
          <a:xfrm>
            <a:off x="164905" y="4743237"/>
            <a:ext cx="4174882" cy="17552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dirty="0">
                <a:solidFill>
                  <a:schemeClr val="bg2">
                    <a:lumMod val="25000"/>
                  </a:schemeClr>
                </a:solidFill>
                <a:latin typeface="Gill Sans MT Condensed" panose="020B0506020104020203" pitchFamily="34" charset="0"/>
              </a:rPr>
              <a:t>La dame offre un dragée à une perruche - sa main est gantée. Ses cheveux sont retenus par un bandeau et une voile qui flotte dans la brise.  Elle est jeune, souriante. </a:t>
            </a:r>
          </a:p>
        </p:txBody>
      </p:sp>
      <p:sp>
        <p:nvSpPr>
          <p:cNvPr id="5" name="Oval 4">
            <a:extLst>
              <a:ext uri="{FF2B5EF4-FFF2-40B4-BE49-F238E27FC236}">
                <a16:creationId xmlns:a16="http://schemas.microsoft.com/office/drawing/2014/main" id="{0D1F472C-B88E-4C0C-A5E6-30ED1A26A111}"/>
              </a:ext>
            </a:extLst>
          </p:cNvPr>
          <p:cNvSpPr/>
          <p:nvPr/>
        </p:nvSpPr>
        <p:spPr>
          <a:xfrm>
            <a:off x="3929904" y="82627"/>
            <a:ext cx="1776833" cy="165803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a:solidFill>
                  <a:schemeClr val="tx1"/>
                </a:solidFill>
              </a:rPr>
              <a:t>LE GOÛT</a:t>
            </a:r>
          </a:p>
        </p:txBody>
      </p:sp>
    </p:spTree>
    <p:extLst>
      <p:ext uri="{BB962C8B-B14F-4D97-AF65-F5344CB8AC3E}">
        <p14:creationId xmlns:p14="http://schemas.microsoft.com/office/powerpoint/2010/main" val="335043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ainting of a person&#10;&#10;Description generated with high confidence">
            <a:extLst>
              <a:ext uri="{FF2B5EF4-FFF2-40B4-BE49-F238E27FC236}">
                <a16:creationId xmlns:a16="http://schemas.microsoft.com/office/drawing/2014/main" id="{E1850599-913D-4973-858F-5B3BD7EF6A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09166" y="1511903"/>
            <a:ext cx="5473995" cy="4105496"/>
          </a:xfrm>
          <a:prstGeom prst="rect">
            <a:avLst/>
          </a:prstGeom>
        </p:spPr>
      </p:pic>
      <p:sp>
        <p:nvSpPr>
          <p:cNvPr id="10" name="Rectangle: Single Corner Rounded 9">
            <a:extLst>
              <a:ext uri="{FF2B5EF4-FFF2-40B4-BE49-F238E27FC236}">
                <a16:creationId xmlns:a16="http://schemas.microsoft.com/office/drawing/2014/main" id="{C51C7A37-8E55-46F2-869C-A40A62C617D2}"/>
              </a:ext>
            </a:extLst>
          </p:cNvPr>
          <p:cNvSpPr/>
          <p:nvPr/>
        </p:nvSpPr>
        <p:spPr>
          <a:xfrm>
            <a:off x="5221994" y="3922005"/>
            <a:ext cx="6749157" cy="2379644"/>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dirty="0">
                <a:latin typeface="Gill Sans MT Condensed" panose="020B0506020104020203" pitchFamily="34" charset="0"/>
              </a:rPr>
              <a:t>La servante est agenouillée, offrant les dragées d’une coupe d’or.  Regardez sa robe aux belles manches brodées, son collier, sa belle ceinture et sa coiffure soignée. </a:t>
            </a:r>
          </a:p>
        </p:txBody>
      </p:sp>
      <p:pic>
        <p:nvPicPr>
          <p:cNvPr id="11" name="Picture 10" descr="A christmas tree&#10;&#10;Description generated with high confidence">
            <a:extLst>
              <a:ext uri="{FF2B5EF4-FFF2-40B4-BE49-F238E27FC236}">
                <a16:creationId xmlns:a16="http://schemas.microsoft.com/office/drawing/2014/main" id="{233E13C6-E5A9-4285-B1A6-70DA80373EE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04641" y="339464"/>
            <a:ext cx="3974993" cy="3225188"/>
          </a:xfrm>
          <a:prstGeom prst="rect">
            <a:avLst/>
          </a:prstGeom>
        </p:spPr>
      </p:pic>
    </p:spTree>
    <p:extLst>
      <p:ext uri="{BB962C8B-B14F-4D97-AF65-F5344CB8AC3E}">
        <p14:creationId xmlns:p14="http://schemas.microsoft.com/office/powerpoint/2010/main" val="421484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n the wall&#10;&#10;Description generated with high confidence">
            <a:extLst>
              <a:ext uri="{FF2B5EF4-FFF2-40B4-BE49-F238E27FC236}">
                <a16:creationId xmlns:a16="http://schemas.microsoft.com/office/drawing/2014/main" id="{3E84060C-3222-4B99-837A-09AA817D9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63799"/>
            <a:ext cx="5332395" cy="6730402"/>
          </a:xfrm>
          <a:prstGeom prst="rect">
            <a:avLst/>
          </a:prstGeom>
        </p:spPr>
      </p:pic>
      <p:sp>
        <p:nvSpPr>
          <p:cNvPr id="8" name="Rectangle: Rounded Corners 7">
            <a:extLst>
              <a:ext uri="{FF2B5EF4-FFF2-40B4-BE49-F238E27FC236}">
                <a16:creationId xmlns:a16="http://schemas.microsoft.com/office/drawing/2014/main" id="{D08F0E1C-584B-409C-909B-D3FD58C7E187}"/>
              </a:ext>
            </a:extLst>
          </p:cNvPr>
          <p:cNvSpPr/>
          <p:nvPr/>
        </p:nvSpPr>
        <p:spPr>
          <a:xfrm>
            <a:off x="5540942" y="4591251"/>
            <a:ext cx="6388770" cy="213199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La dame joue de l’orgue, la servante soufflé l’instrument.   Comme la dame et la servante, les animaux entendent la musique attentivement.  </a:t>
            </a:r>
          </a:p>
          <a:p>
            <a:pPr algn="ctr"/>
            <a:r>
              <a:rPr lang="fr-FR" sz="2800" dirty="0">
                <a:latin typeface="Gill Sans MT Condensed" panose="020B0506020104020203" pitchFamily="34" charset="0"/>
              </a:rPr>
              <a:t>La dame porte une robe somptueuse, la servante a une robe plus modeste, mais quand même en damas moiré.  </a:t>
            </a:r>
          </a:p>
        </p:txBody>
      </p:sp>
      <p:sp>
        <p:nvSpPr>
          <p:cNvPr id="10" name="Oval 9">
            <a:extLst>
              <a:ext uri="{FF2B5EF4-FFF2-40B4-BE49-F238E27FC236}">
                <a16:creationId xmlns:a16="http://schemas.microsoft.com/office/drawing/2014/main" id="{269D2400-BA83-4DAB-A01F-8EC6997953F8}"/>
              </a:ext>
            </a:extLst>
          </p:cNvPr>
          <p:cNvSpPr/>
          <p:nvPr/>
        </p:nvSpPr>
        <p:spPr>
          <a:xfrm>
            <a:off x="5757515" y="924026"/>
            <a:ext cx="2146434" cy="1896177"/>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b="1" dirty="0" err="1">
                <a:latin typeface="Gill Sans MT Condensed" panose="020B0506020104020203" pitchFamily="34" charset="0"/>
              </a:rPr>
              <a:t>L’OUIE</a:t>
            </a:r>
            <a:endParaRPr lang="en-AU" sz="5400" b="1" dirty="0">
              <a:latin typeface="Gill Sans MT Condensed" panose="020B0506020104020203" pitchFamily="34" charset="0"/>
            </a:endParaRPr>
          </a:p>
        </p:txBody>
      </p:sp>
      <p:pic>
        <p:nvPicPr>
          <p:cNvPr id="12" name="Picture 11" descr="A picture containing floor, indoor, clothing, bedclothes&#10;&#10;Description generated with high confidence">
            <a:extLst>
              <a:ext uri="{FF2B5EF4-FFF2-40B4-BE49-F238E27FC236}">
                <a16:creationId xmlns:a16="http://schemas.microsoft.com/office/drawing/2014/main" id="{85DACAED-5B26-4A06-A4EF-B9934085F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960495" y="599204"/>
            <a:ext cx="4283241" cy="3212431"/>
          </a:xfrm>
          <a:prstGeom prst="rect">
            <a:avLst/>
          </a:prstGeom>
        </p:spPr>
      </p:pic>
    </p:spTree>
    <p:extLst>
      <p:ext uri="{BB962C8B-B14F-4D97-AF65-F5344CB8AC3E}">
        <p14:creationId xmlns:p14="http://schemas.microsoft.com/office/powerpoint/2010/main" val="2323821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87990-EA05-45DC-9238-A884D4FC82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032848" y="1380939"/>
            <a:ext cx="6682918" cy="4105158"/>
          </a:xfrm>
          <a:prstGeom prst="rect">
            <a:avLst/>
          </a:prstGeom>
        </p:spPr>
      </p:pic>
      <p:pic>
        <p:nvPicPr>
          <p:cNvPr id="5" name="Picture 4">
            <a:extLst>
              <a:ext uri="{FF2B5EF4-FFF2-40B4-BE49-F238E27FC236}">
                <a16:creationId xmlns:a16="http://schemas.microsoft.com/office/drawing/2014/main" id="{32447A0A-B2EB-47A6-AB7F-818B4609B2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77477" y="214915"/>
            <a:ext cx="2953135" cy="2858180"/>
          </a:xfrm>
          <a:prstGeom prst="rect">
            <a:avLst/>
          </a:prstGeom>
        </p:spPr>
      </p:pic>
      <p:pic>
        <p:nvPicPr>
          <p:cNvPr id="7" name="Picture 6" descr="A picture containing furniture, indoor, wall, rug&#10;&#10;Description generated with high confidence">
            <a:extLst>
              <a:ext uri="{FF2B5EF4-FFF2-40B4-BE49-F238E27FC236}">
                <a16:creationId xmlns:a16="http://schemas.microsoft.com/office/drawing/2014/main" id="{E4E2CDF1-24DC-4C20-BF4A-AC769CF8CC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538707" y="320720"/>
            <a:ext cx="2969781" cy="2629924"/>
          </a:xfrm>
          <a:prstGeom prst="rect">
            <a:avLst/>
          </a:prstGeom>
        </p:spPr>
      </p:pic>
      <p:sp>
        <p:nvSpPr>
          <p:cNvPr id="8" name="Rectangle: Rounded Corners 7">
            <a:extLst>
              <a:ext uri="{FF2B5EF4-FFF2-40B4-BE49-F238E27FC236}">
                <a16:creationId xmlns:a16="http://schemas.microsoft.com/office/drawing/2014/main" id="{FEB9815B-90AF-4559-85BD-AC1AC9CBE4AD}"/>
              </a:ext>
            </a:extLst>
          </p:cNvPr>
          <p:cNvSpPr/>
          <p:nvPr/>
        </p:nvSpPr>
        <p:spPr>
          <a:xfrm>
            <a:off x="5350943" y="3838009"/>
            <a:ext cx="5994735" cy="2869199"/>
          </a:xfrm>
          <a:prstGeom prst="roundRect">
            <a:avLst/>
          </a:prstGeom>
          <a:solidFill>
            <a:srgbClr val="414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Regardez ses larges manches de soie, la broderie de sa robe qui est bordée de pierres précieuses, son collier et son bracelet.  Les cheveux de la dame </a:t>
            </a:r>
            <a:r>
              <a:rPr lang="fr-FR" sz="2800">
                <a:latin typeface="Gill Sans MT Condensed" panose="020B0506020104020203" pitchFamily="34" charset="0"/>
              </a:rPr>
              <a:t>sont tressés</a:t>
            </a:r>
            <a:r>
              <a:rPr lang="fr-FR" sz="2800" dirty="0">
                <a:latin typeface="Gill Sans MT Condensed" panose="020B0506020104020203" pitchFamily="34" charset="0"/>
              </a:rPr>
              <a:t>, elle porte une voile décorée.</a:t>
            </a:r>
          </a:p>
          <a:p>
            <a:pPr algn="ctr"/>
            <a:r>
              <a:rPr lang="fr-FR" sz="2800" dirty="0">
                <a:latin typeface="Gill Sans MT Condensed" panose="020B0506020104020203" pitchFamily="34" charset="0"/>
              </a:rPr>
              <a:t>Il y a une belle nappe au-dessous de l’orgue.</a:t>
            </a:r>
          </a:p>
          <a:p>
            <a:pPr algn="ctr"/>
            <a:r>
              <a:rPr lang="fr-FR" sz="2800" dirty="0">
                <a:latin typeface="Gill Sans MT Condensed" panose="020B0506020104020203" pitchFamily="34" charset="0"/>
              </a:rPr>
              <a:t>Et voilà! Sur l’orgue, le lion et la licorne!   </a:t>
            </a:r>
          </a:p>
        </p:txBody>
      </p:sp>
    </p:spTree>
    <p:extLst>
      <p:ext uri="{BB962C8B-B14F-4D97-AF65-F5344CB8AC3E}">
        <p14:creationId xmlns:p14="http://schemas.microsoft.com/office/powerpoint/2010/main" val="245490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a christmas tree&#10;&#10;Description generated with high confidence">
            <a:extLst>
              <a:ext uri="{FF2B5EF4-FFF2-40B4-BE49-F238E27FC236}">
                <a16:creationId xmlns:a16="http://schemas.microsoft.com/office/drawing/2014/main" id="{21DCC31C-09ED-4477-AC71-C93E11A8C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24" y="87218"/>
            <a:ext cx="6349051" cy="6719412"/>
          </a:xfrm>
          <a:prstGeom prst="rect">
            <a:avLst/>
          </a:prstGeom>
        </p:spPr>
      </p:pic>
      <p:sp>
        <p:nvSpPr>
          <p:cNvPr id="10" name="Rectangle: Single Corner Rounded 9">
            <a:extLst>
              <a:ext uri="{FF2B5EF4-FFF2-40B4-BE49-F238E27FC236}">
                <a16:creationId xmlns:a16="http://schemas.microsoft.com/office/drawing/2014/main" id="{C2D074A1-E155-4C3A-B8AE-8353F4DB4AEA}"/>
              </a:ext>
            </a:extLst>
          </p:cNvPr>
          <p:cNvSpPr/>
          <p:nvPr/>
        </p:nvSpPr>
        <p:spPr>
          <a:xfrm>
            <a:off x="7746715" y="405773"/>
            <a:ext cx="3503487" cy="6082301"/>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LE TOUCHER</a:t>
            </a:r>
          </a:p>
          <a:p>
            <a:pPr algn="ctr"/>
            <a:endParaRPr lang="fr-FR" sz="2800" dirty="0">
              <a:latin typeface="Gill Sans MT Condensed" panose="020B0506020104020203" pitchFamily="34" charset="0"/>
            </a:endParaRPr>
          </a:p>
          <a:p>
            <a:pPr algn="ctr"/>
            <a:r>
              <a:rPr lang="fr-FR" sz="2800" dirty="0">
                <a:latin typeface="Gill Sans MT Condensed" panose="020B0506020104020203" pitchFamily="34" charset="0"/>
              </a:rPr>
              <a:t>La dame tient la corne de la licorne très timidement mais saisit d’une main ferme l’étendard de la famille LeViste. </a:t>
            </a:r>
          </a:p>
          <a:p>
            <a:pPr algn="ctr"/>
            <a:r>
              <a:rPr lang="fr-FR" sz="2800" dirty="0">
                <a:latin typeface="Gill Sans MT Condensed" panose="020B0506020104020203" pitchFamily="34" charset="0"/>
              </a:rPr>
              <a:t>Elle est jeune comme la licorne qui la regarde attentivement.  </a:t>
            </a:r>
          </a:p>
          <a:p>
            <a:pPr algn="ctr"/>
            <a:r>
              <a:rPr lang="fr-FR" sz="2800" dirty="0">
                <a:latin typeface="Gill Sans MT Condensed" panose="020B0506020104020203" pitchFamily="34" charset="0"/>
              </a:rPr>
              <a:t>Les quatre arbres entourent et donnent un certain équilibre au scène.  </a:t>
            </a:r>
          </a:p>
        </p:txBody>
      </p:sp>
    </p:spTree>
    <p:extLst>
      <p:ext uri="{BB962C8B-B14F-4D97-AF65-F5344CB8AC3E}">
        <p14:creationId xmlns:p14="http://schemas.microsoft.com/office/powerpoint/2010/main" val="419671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clothing, wall&#10;&#10;Description generated with high confidence">
            <a:extLst>
              <a:ext uri="{FF2B5EF4-FFF2-40B4-BE49-F238E27FC236}">
                <a16:creationId xmlns:a16="http://schemas.microsoft.com/office/drawing/2014/main" id="{52B722CE-04FA-46FC-82A9-2C3D151E49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flipV="1">
            <a:off x="5233392" y="773262"/>
            <a:ext cx="6553545" cy="4915158"/>
          </a:xfrm>
          <a:prstGeom prst="rect">
            <a:avLst/>
          </a:prstGeom>
        </p:spPr>
      </p:pic>
      <p:sp>
        <p:nvSpPr>
          <p:cNvPr id="5" name="Oval 4">
            <a:extLst>
              <a:ext uri="{FF2B5EF4-FFF2-40B4-BE49-F238E27FC236}">
                <a16:creationId xmlns:a16="http://schemas.microsoft.com/office/drawing/2014/main" id="{F369F2CB-3E7B-47A9-8EDD-7BB6AF1B896C}"/>
              </a:ext>
            </a:extLst>
          </p:cNvPr>
          <p:cNvSpPr/>
          <p:nvPr/>
        </p:nvSpPr>
        <p:spPr>
          <a:xfrm>
            <a:off x="135022" y="859527"/>
            <a:ext cx="4857134" cy="44284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400BE3E-3B91-445A-B104-D221C69616DC}"/>
              </a:ext>
            </a:extLst>
          </p:cNvPr>
          <p:cNvSpPr>
            <a:spLocks noGrp="1"/>
          </p:cNvSpPr>
          <p:nvPr>
            <p:ph idx="1"/>
          </p:nvPr>
        </p:nvSpPr>
        <p:spPr>
          <a:xfrm>
            <a:off x="255640" y="550606"/>
            <a:ext cx="4857134" cy="4886633"/>
          </a:xfrm>
          <a:no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US" sz="4000" dirty="0">
              <a:solidFill>
                <a:srgbClr val="FFFFFF"/>
              </a:solidFill>
            </a:endParaRPr>
          </a:p>
          <a:p>
            <a:pPr marL="0" indent="0" algn="ctr">
              <a:buNone/>
            </a:pPr>
            <a:r>
              <a:rPr lang="en-US" sz="4000" dirty="0" err="1">
                <a:solidFill>
                  <a:schemeClr val="tx1"/>
                </a:solidFill>
              </a:rPr>
              <a:t>L’énigme</a:t>
            </a:r>
            <a:r>
              <a:rPr lang="en-US" sz="4000" dirty="0">
                <a:solidFill>
                  <a:schemeClr val="tx1"/>
                </a:solidFill>
              </a:rPr>
              <a:t>……</a:t>
            </a:r>
            <a:br>
              <a:rPr lang="en-US" sz="4000" dirty="0">
                <a:solidFill>
                  <a:schemeClr val="tx1"/>
                </a:solidFill>
              </a:rPr>
            </a:br>
            <a:r>
              <a:rPr lang="fr-FR" sz="4000" dirty="0">
                <a:solidFill>
                  <a:schemeClr val="tx1"/>
                </a:solidFill>
              </a:rPr>
              <a:t>Avec l'inscription </a:t>
            </a:r>
          </a:p>
          <a:p>
            <a:pPr marL="0" indent="0" algn="ctr">
              <a:buNone/>
            </a:pPr>
            <a:r>
              <a:rPr lang="fr-FR" sz="4000" dirty="0">
                <a:solidFill>
                  <a:schemeClr val="tx1"/>
                </a:solidFill>
              </a:rPr>
              <a:t>« À mon seul désir » </a:t>
            </a:r>
          </a:p>
          <a:p>
            <a:pPr marL="0" indent="0" algn="ctr">
              <a:spcBef>
                <a:spcPts val="1800"/>
              </a:spcBef>
              <a:buNone/>
            </a:pPr>
            <a:r>
              <a:rPr lang="fr-FR" sz="4000" dirty="0">
                <a:solidFill>
                  <a:schemeClr val="tx1"/>
                </a:solidFill>
              </a:rPr>
              <a:t>Qui a inspiré de nombreuses hypothèses</a:t>
            </a:r>
            <a:endParaRPr lang="en-AU" sz="4000" dirty="0">
              <a:solidFill>
                <a:schemeClr val="tx1"/>
              </a:solidFill>
            </a:endParaRPr>
          </a:p>
        </p:txBody>
      </p:sp>
    </p:spTree>
    <p:extLst>
      <p:ext uri="{BB962C8B-B14F-4D97-AF65-F5344CB8AC3E}">
        <p14:creationId xmlns:p14="http://schemas.microsoft.com/office/powerpoint/2010/main" val="209468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bedclothes&#10;&#10;Description generated with high confidence">
            <a:extLst>
              <a:ext uri="{FF2B5EF4-FFF2-40B4-BE49-F238E27FC236}">
                <a16:creationId xmlns:a16="http://schemas.microsoft.com/office/drawing/2014/main" id="{09C88672-4E56-46D4-B2AF-853CB6489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49404" y="923388"/>
            <a:ext cx="6400801" cy="4800601"/>
          </a:xfrm>
          <a:prstGeom prst="rect">
            <a:avLst/>
          </a:prstGeom>
        </p:spPr>
      </p:pic>
      <p:sp>
        <p:nvSpPr>
          <p:cNvPr id="2" name="Rectangle 1">
            <a:extLst>
              <a:ext uri="{FF2B5EF4-FFF2-40B4-BE49-F238E27FC236}">
                <a16:creationId xmlns:a16="http://schemas.microsoft.com/office/drawing/2014/main" id="{AFCF2986-4D17-49C8-877A-244DB0E40D9B}"/>
              </a:ext>
            </a:extLst>
          </p:cNvPr>
          <p:cNvSpPr/>
          <p:nvPr/>
        </p:nvSpPr>
        <p:spPr>
          <a:xfrm>
            <a:off x="6441897" y="875872"/>
            <a:ext cx="4078841" cy="5106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La jeunesse de la dame est accentuée par ses longues cheveux blonds qui tombent librement.  </a:t>
            </a:r>
          </a:p>
          <a:p>
            <a:pPr algn="ctr"/>
            <a:r>
              <a:rPr lang="fr-FR" sz="2800" dirty="0">
                <a:latin typeface="Gill Sans MT Condensed" panose="020B0506020104020203" pitchFamily="34" charset="0"/>
              </a:rPr>
              <a:t>Sa robe de velours noir qui brille, ses manches de voile, son collier et ses manchettes de soie donnent une certaine opulence.  Elle porte une sorte de diadème incrusté de pierres précieuses.    </a:t>
            </a:r>
          </a:p>
        </p:txBody>
      </p:sp>
    </p:spTree>
    <p:extLst>
      <p:ext uri="{BB962C8B-B14F-4D97-AF65-F5344CB8AC3E}">
        <p14:creationId xmlns:p14="http://schemas.microsoft.com/office/powerpoint/2010/main" val="3774975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ristmas tree&#10;&#10;Description generated with high confidence">
            <a:extLst>
              <a:ext uri="{FF2B5EF4-FFF2-40B4-BE49-F238E27FC236}">
                <a16:creationId xmlns:a16="http://schemas.microsoft.com/office/drawing/2014/main" id="{EA2AC3C4-B24D-4C97-94F3-BF9EABB20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21" y="119340"/>
            <a:ext cx="5746391" cy="6598772"/>
          </a:xfrm>
          <a:prstGeom prst="rect">
            <a:avLst/>
          </a:prstGeom>
        </p:spPr>
      </p:pic>
      <p:sp>
        <p:nvSpPr>
          <p:cNvPr id="10" name="Rectangle: Single Corner Rounded 9">
            <a:extLst>
              <a:ext uri="{FF2B5EF4-FFF2-40B4-BE49-F238E27FC236}">
                <a16:creationId xmlns:a16="http://schemas.microsoft.com/office/drawing/2014/main" id="{258252A5-B2D8-45C3-A3ED-1B59E5CA65B7}"/>
              </a:ext>
            </a:extLst>
          </p:cNvPr>
          <p:cNvSpPr/>
          <p:nvPr/>
        </p:nvSpPr>
        <p:spPr>
          <a:xfrm>
            <a:off x="6232990" y="2124182"/>
            <a:ext cx="3225431" cy="4539991"/>
          </a:xfrm>
          <a:prstGeom prst="round1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solidFill>
                <a:schemeClr val="bg2">
                  <a:lumMod val="25000"/>
                </a:schemeClr>
              </a:solidFill>
            </a:endParaRPr>
          </a:p>
          <a:p>
            <a:pPr algn="ctr"/>
            <a:r>
              <a:rPr lang="fr-FR" sz="2800" dirty="0">
                <a:solidFill>
                  <a:schemeClr val="bg2">
                    <a:lumMod val="25000"/>
                  </a:schemeClr>
                </a:solidFill>
                <a:latin typeface="Gill Sans MT Condensed" panose="020B0506020104020203" pitchFamily="34" charset="0"/>
              </a:rPr>
              <a:t>La dame fait une couronne d’œillets.  Le plateau de la servante est plein de fleurs.  Regardez les détails sur ses manches.</a:t>
            </a:r>
          </a:p>
          <a:p>
            <a:pPr algn="ctr"/>
            <a:r>
              <a:rPr lang="fr-FR" sz="2800" dirty="0">
                <a:solidFill>
                  <a:schemeClr val="bg2">
                    <a:lumMod val="25000"/>
                  </a:schemeClr>
                </a:solidFill>
                <a:latin typeface="Gill Sans MT Condensed" panose="020B0506020104020203" pitchFamily="34" charset="0"/>
              </a:rPr>
              <a:t>Les animaux regardent la dame, mais c’est le petit singe tout pres, sur le banc qui prend un œillet et le sent.   </a:t>
            </a:r>
          </a:p>
        </p:txBody>
      </p:sp>
      <p:pic>
        <p:nvPicPr>
          <p:cNvPr id="11" name="Picture 10">
            <a:extLst>
              <a:ext uri="{FF2B5EF4-FFF2-40B4-BE49-F238E27FC236}">
                <a16:creationId xmlns:a16="http://schemas.microsoft.com/office/drawing/2014/main" id="{02EEF9D9-00F2-4EB6-81A0-E391B1B74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65184" y="3551366"/>
            <a:ext cx="2252011" cy="2813579"/>
          </a:xfrm>
          <a:prstGeom prst="rect">
            <a:avLst/>
          </a:prstGeom>
        </p:spPr>
      </p:pic>
      <p:pic>
        <p:nvPicPr>
          <p:cNvPr id="12" name="Picture 11" descr="A picture containing indoor, floor, sitting&#10;&#10;Description generated with high confidence">
            <a:extLst>
              <a:ext uri="{FF2B5EF4-FFF2-40B4-BE49-F238E27FC236}">
                <a16:creationId xmlns:a16="http://schemas.microsoft.com/office/drawing/2014/main" id="{9AA75265-8D47-4ED4-8F74-287559D5C4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374061" y="450426"/>
            <a:ext cx="3128985" cy="2346739"/>
          </a:xfrm>
          <a:prstGeom prst="rect">
            <a:avLst/>
          </a:prstGeom>
        </p:spPr>
      </p:pic>
      <p:sp>
        <p:nvSpPr>
          <p:cNvPr id="13" name="Oval 12">
            <a:extLst>
              <a:ext uri="{FF2B5EF4-FFF2-40B4-BE49-F238E27FC236}">
                <a16:creationId xmlns:a16="http://schemas.microsoft.com/office/drawing/2014/main" id="{AA62390B-3CDD-47C9-8A70-A347953158EA}"/>
              </a:ext>
            </a:extLst>
          </p:cNvPr>
          <p:cNvSpPr/>
          <p:nvPr/>
        </p:nvSpPr>
        <p:spPr>
          <a:xfrm>
            <a:off x="6232990" y="380144"/>
            <a:ext cx="2346739" cy="151030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AU" sz="4000" dirty="0" err="1">
                <a:solidFill>
                  <a:schemeClr val="bg2">
                    <a:lumMod val="25000"/>
                  </a:schemeClr>
                </a:solidFill>
                <a:latin typeface="Gill Sans MT Condensed" panose="020B0506020104020203" pitchFamily="34" charset="0"/>
              </a:rPr>
              <a:t>L’ODORAT</a:t>
            </a:r>
            <a:endParaRPr lang="en-AU" sz="4000" dirty="0">
              <a:solidFill>
                <a:schemeClr val="bg2">
                  <a:lumMod val="25000"/>
                </a:schemeClr>
              </a:solidFill>
              <a:latin typeface="Gill Sans MT Condensed" panose="020B0506020104020203" pitchFamily="34" charset="0"/>
            </a:endParaRPr>
          </a:p>
        </p:txBody>
      </p:sp>
    </p:spTree>
    <p:extLst>
      <p:ext uri="{BB962C8B-B14F-4D97-AF65-F5344CB8AC3E}">
        <p14:creationId xmlns:p14="http://schemas.microsoft.com/office/powerpoint/2010/main" val="2792273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edclothes, indoor&#10;&#10;Description generated with high confidence">
            <a:extLst>
              <a:ext uri="{FF2B5EF4-FFF2-40B4-BE49-F238E27FC236}">
                <a16:creationId xmlns:a16="http://schemas.microsoft.com/office/drawing/2014/main" id="{69D5536A-A8DF-4EA3-83BA-246D4F91C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54120" y="914400"/>
            <a:ext cx="6705600" cy="5029200"/>
          </a:xfrm>
          <a:prstGeom prst="rect">
            <a:avLst/>
          </a:prstGeom>
        </p:spPr>
      </p:pic>
      <p:sp>
        <p:nvSpPr>
          <p:cNvPr id="2" name="Rectangle: Single Corner Rounded 1">
            <a:extLst>
              <a:ext uri="{FF2B5EF4-FFF2-40B4-BE49-F238E27FC236}">
                <a16:creationId xmlns:a16="http://schemas.microsoft.com/office/drawing/2014/main" id="{7D521D7E-931B-482C-8DC6-36D5C99DFFC7}"/>
              </a:ext>
            </a:extLst>
          </p:cNvPr>
          <p:cNvSpPr/>
          <p:nvPr/>
        </p:nvSpPr>
        <p:spPr>
          <a:xfrm>
            <a:off x="5943600" y="1325366"/>
            <a:ext cx="4006921" cy="4767209"/>
          </a:xfrm>
          <a:prstGeom prst="round1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dirty="0">
                <a:solidFill>
                  <a:schemeClr val="bg2">
                    <a:lumMod val="25000"/>
                  </a:schemeClr>
                </a:solidFill>
                <a:latin typeface="Gill Sans MT Condensed" panose="020B0506020104020203" pitchFamily="34" charset="0"/>
              </a:rPr>
              <a:t>Ici la dame est peut-être plus âgée.  Elle se cache les cheveux avec une voile incrustée de pierres, comme les bordures de sa robe de velours et ses manchettes.  Elle porte un lourd collier d’or.  Le thème des fleurs continue avec la fleur rouge attachée à sa robe à la hanche.  </a:t>
            </a:r>
          </a:p>
        </p:txBody>
      </p:sp>
    </p:spTree>
    <p:extLst>
      <p:ext uri="{BB962C8B-B14F-4D97-AF65-F5344CB8AC3E}">
        <p14:creationId xmlns:p14="http://schemas.microsoft.com/office/powerpoint/2010/main" val="3555517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clothing, wall&#10;&#10;Description generated with high confidence">
            <a:extLst>
              <a:ext uri="{FF2B5EF4-FFF2-40B4-BE49-F238E27FC236}">
                <a16:creationId xmlns:a16="http://schemas.microsoft.com/office/drawing/2014/main" id="{4DCE1621-F268-4DE1-9BA7-9DAE46962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flipV="1">
            <a:off x="178830" y="152385"/>
            <a:ext cx="8713993" cy="6535494"/>
          </a:xfrm>
          <a:prstGeom prst="rect">
            <a:avLst/>
          </a:prstGeom>
        </p:spPr>
      </p:pic>
      <p:sp>
        <p:nvSpPr>
          <p:cNvPr id="3" name="Rectangle: Single Corner Rounded 2">
            <a:extLst>
              <a:ext uri="{FF2B5EF4-FFF2-40B4-BE49-F238E27FC236}">
                <a16:creationId xmlns:a16="http://schemas.microsoft.com/office/drawing/2014/main" id="{15D5296E-9AAA-4309-8125-E3666DDEA496}"/>
              </a:ext>
            </a:extLst>
          </p:cNvPr>
          <p:cNvSpPr/>
          <p:nvPr/>
        </p:nvSpPr>
        <p:spPr>
          <a:xfrm>
            <a:off x="8995145" y="1876927"/>
            <a:ext cx="3104706" cy="4320623"/>
          </a:xfrm>
          <a:prstGeom prst="round1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ill Sans MT Condensed" panose="020B0506020104020203" pitchFamily="34" charset="0"/>
              </a:rPr>
              <a:t>La dame est devant un pavillon, dont les pans sont tenus ouverts par la licorne et le lion.</a:t>
            </a:r>
          </a:p>
          <a:p>
            <a:pPr algn="ctr"/>
            <a:r>
              <a:rPr lang="fr-FR" sz="2800" dirty="0">
                <a:latin typeface="Gill Sans MT Condensed" panose="020B0506020104020203" pitchFamily="34" charset="0"/>
              </a:rPr>
              <a:t>Le petit chien de la dame s’assied sur un cousin.  La servante offre un coffret dans lequel la dame repose son collier.  </a:t>
            </a:r>
          </a:p>
        </p:txBody>
      </p:sp>
      <p:sp>
        <p:nvSpPr>
          <p:cNvPr id="4" name="Oval 3">
            <a:extLst>
              <a:ext uri="{FF2B5EF4-FFF2-40B4-BE49-F238E27FC236}">
                <a16:creationId xmlns:a16="http://schemas.microsoft.com/office/drawing/2014/main" id="{7DF31063-1A06-4673-A2D5-33B7ED2F9720}"/>
              </a:ext>
            </a:extLst>
          </p:cNvPr>
          <p:cNvSpPr/>
          <p:nvPr/>
        </p:nvSpPr>
        <p:spPr>
          <a:xfrm>
            <a:off x="9197162" y="77957"/>
            <a:ext cx="2324277" cy="142358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Gill Sans MT Condensed" panose="020B0506020104020203" pitchFamily="34" charset="0"/>
              </a:rPr>
              <a:t>À MON SEUL DÉSIR</a:t>
            </a:r>
          </a:p>
        </p:txBody>
      </p:sp>
    </p:spTree>
    <p:extLst>
      <p:ext uri="{BB962C8B-B14F-4D97-AF65-F5344CB8AC3E}">
        <p14:creationId xmlns:p14="http://schemas.microsoft.com/office/powerpoint/2010/main" val="135502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ood on a blanket&#10;&#10;Description generated with high confidence">
            <a:extLst>
              <a:ext uri="{FF2B5EF4-FFF2-40B4-BE49-F238E27FC236}">
                <a16:creationId xmlns:a16="http://schemas.microsoft.com/office/drawing/2014/main" id="{45FA0A2F-8DDC-4891-ACD2-B5E994428F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37003" y="941941"/>
            <a:ext cx="6308993" cy="4731745"/>
          </a:xfrm>
          <a:prstGeom prst="rect">
            <a:avLst/>
          </a:prstGeom>
        </p:spPr>
      </p:pic>
      <p:sp>
        <p:nvSpPr>
          <p:cNvPr id="8" name="Rectangle 7">
            <a:extLst>
              <a:ext uri="{FF2B5EF4-FFF2-40B4-BE49-F238E27FC236}">
                <a16:creationId xmlns:a16="http://schemas.microsoft.com/office/drawing/2014/main" id="{5D3B6F47-3851-4DD4-9C03-4497BB3A6442}"/>
              </a:ext>
            </a:extLst>
          </p:cNvPr>
          <p:cNvSpPr/>
          <p:nvPr/>
        </p:nvSpPr>
        <p:spPr>
          <a:xfrm>
            <a:off x="5452458" y="4004109"/>
            <a:ext cx="6277332" cy="2300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t>Elle ne porte pas de collier, plutôt, elle met son collier et d’autres  bijoux dans un simple coffret en bois.</a:t>
            </a:r>
          </a:p>
          <a:p>
            <a:pPr algn="ctr"/>
            <a:r>
              <a:rPr lang="fr-FR" sz="2400" dirty="0"/>
              <a:t>Est-ce qu’elle renonce la vie de richesses?  </a:t>
            </a:r>
          </a:p>
          <a:p>
            <a:pPr algn="ctr"/>
            <a:r>
              <a:rPr lang="fr-FR" sz="2400" dirty="0"/>
              <a:t>Quel est son seul désir? </a:t>
            </a:r>
          </a:p>
        </p:txBody>
      </p:sp>
      <p:pic>
        <p:nvPicPr>
          <p:cNvPr id="11" name="Picture 10" descr="A fabric surface&#10;&#10;Description generated with high confidence">
            <a:extLst>
              <a:ext uri="{FF2B5EF4-FFF2-40B4-BE49-F238E27FC236}">
                <a16:creationId xmlns:a16="http://schemas.microsoft.com/office/drawing/2014/main" id="{38D4170E-C85F-489D-9A88-5D5E4B1605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062360" y="178067"/>
            <a:ext cx="3691391" cy="3529655"/>
          </a:xfrm>
          <a:prstGeom prst="rect">
            <a:avLst/>
          </a:prstGeom>
        </p:spPr>
      </p:pic>
      <p:sp>
        <p:nvSpPr>
          <p:cNvPr id="12" name="Rectangle 11">
            <a:extLst>
              <a:ext uri="{FF2B5EF4-FFF2-40B4-BE49-F238E27FC236}">
                <a16:creationId xmlns:a16="http://schemas.microsoft.com/office/drawing/2014/main" id="{8377771C-88FB-4FFF-8B02-969900E147FF}"/>
              </a:ext>
            </a:extLst>
          </p:cNvPr>
          <p:cNvSpPr/>
          <p:nvPr/>
        </p:nvSpPr>
        <p:spPr>
          <a:xfrm>
            <a:off x="5332396" y="153317"/>
            <a:ext cx="2387065" cy="355440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dirty="0">
                <a:solidFill>
                  <a:schemeClr val="bg2">
                    <a:lumMod val="10000"/>
                  </a:schemeClr>
                </a:solidFill>
              </a:rPr>
              <a:t>La dame apparaît plus âgée, ses cheveux ne sont plus en tresses, ils sont courts, un peu mal coupés.</a:t>
            </a:r>
          </a:p>
          <a:p>
            <a:pPr algn="ctr"/>
            <a:r>
              <a:rPr lang="fr-FR" sz="2400" dirty="0">
                <a:solidFill>
                  <a:schemeClr val="bg2">
                    <a:lumMod val="10000"/>
                  </a:schemeClr>
                </a:solidFill>
              </a:rPr>
              <a:t>La robe en soie rouge brille. </a:t>
            </a:r>
          </a:p>
          <a:p>
            <a:pPr algn="ctr"/>
            <a:endParaRPr lang="en-AU" dirty="0"/>
          </a:p>
        </p:txBody>
      </p:sp>
    </p:spTree>
    <p:extLst>
      <p:ext uri="{BB962C8B-B14F-4D97-AF65-F5344CB8AC3E}">
        <p14:creationId xmlns:p14="http://schemas.microsoft.com/office/powerpoint/2010/main" val="42416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clothes, sofa&#10;&#10;Description generated with high confidence">
            <a:extLst>
              <a:ext uri="{FF2B5EF4-FFF2-40B4-BE49-F238E27FC236}">
                <a16:creationId xmlns:a16="http://schemas.microsoft.com/office/drawing/2014/main" id="{4C27A43D-0124-445A-B2BB-015608ED7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01992" y="1050356"/>
            <a:ext cx="6015790" cy="4511843"/>
          </a:xfrm>
          <a:prstGeom prst="rect">
            <a:avLst/>
          </a:prstGeom>
        </p:spPr>
      </p:pic>
      <p:pic>
        <p:nvPicPr>
          <p:cNvPr id="7" name="Picture 6" descr="A picture containing sofa&#10;&#10;Description generated with very high confidence">
            <a:extLst>
              <a:ext uri="{FF2B5EF4-FFF2-40B4-BE49-F238E27FC236}">
                <a16:creationId xmlns:a16="http://schemas.microsoft.com/office/drawing/2014/main" id="{527B3145-7BF8-4F85-AAA3-AF90EDEAD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726436" y="1049252"/>
            <a:ext cx="6018003" cy="4511843"/>
          </a:xfrm>
          <a:prstGeom prst="rect">
            <a:avLst/>
          </a:prstGeom>
        </p:spPr>
      </p:pic>
      <p:sp>
        <p:nvSpPr>
          <p:cNvPr id="2" name="Rectangle 1">
            <a:extLst>
              <a:ext uri="{FF2B5EF4-FFF2-40B4-BE49-F238E27FC236}">
                <a16:creationId xmlns:a16="http://schemas.microsoft.com/office/drawing/2014/main" id="{34DB993A-B6C2-44DF-AF0A-D4D74269BAF1}"/>
              </a:ext>
            </a:extLst>
          </p:cNvPr>
          <p:cNvSpPr/>
          <p:nvPr/>
        </p:nvSpPr>
        <p:spPr>
          <a:xfrm>
            <a:off x="4947386" y="298383"/>
            <a:ext cx="2300438" cy="56596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3300"/>
              </a:lnSpc>
              <a:spcBef>
                <a:spcPts val="600"/>
              </a:spcBef>
            </a:pPr>
            <a:r>
              <a:rPr lang="fr-FR" sz="2400" dirty="0">
                <a:solidFill>
                  <a:schemeClr val="bg2">
                    <a:lumMod val="10000"/>
                  </a:schemeClr>
                </a:solidFill>
              </a:rPr>
              <a:t>La délicatesse de ce travail nous permet d’apprécier les poils du petit chien,  les motifs de son cousin et de la jupe de la dame, et la voile des manches de la dame</a:t>
            </a:r>
            <a:r>
              <a:rPr lang="en-AU" dirty="0">
                <a:solidFill>
                  <a:schemeClr val="bg2">
                    <a:lumMod val="10000"/>
                  </a:schemeClr>
                </a:solidFill>
              </a:rPr>
              <a:t>  </a:t>
            </a:r>
          </a:p>
        </p:txBody>
      </p:sp>
    </p:spTree>
    <p:extLst>
      <p:ext uri="{BB962C8B-B14F-4D97-AF65-F5344CB8AC3E}">
        <p14:creationId xmlns:p14="http://schemas.microsoft.com/office/powerpoint/2010/main" val="2536668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E314A-3D3F-4048-91B4-5F0EA0E80008}"/>
              </a:ext>
            </a:extLst>
          </p:cNvPr>
          <p:cNvPicPr>
            <a:picLocks noChangeAspect="1"/>
          </p:cNvPicPr>
          <p:nvPr/>
        </p:nvPicPr>
        <p:blipFill>
          <a:blip r:embed="rId2"/>
          <a:stretch>
            <a:fillRect/>
          </a:stretch>
        </p:blipFill>
        <p:spPr>
          <a:xfrm>
            <a:off x="5933210" y="427336"/>
            <a:ext cx="2667000" cy="2667000"/>
          </a:xfrm>
          <a:prstGeom prst="rect">
            <a:avLst/>
          </a:prstGeom>
        </p:spPr>
      </p:pic>
      <p:pic>
        <p:nvPicPr>
          <p:cNvPr id="5" name="Picture 4">
            <a:extLst>
              <a:ext uri="{FF2B5EF4-FFF2-40B4-BE49-F238E27FC236}">
                <a16:creationId xmlns:a16="http://schemas.microsoft.com/office/drawing/2014/main" id="{468E125B-E9A7-4B52-9926-9C1F21BF0909}"/>
              </a:ext>
            </a:extLst>
          </p:cNvPr>
          <p:cNvPicPr>
            <a:picLocks noChangeAspect="1"/>
          </p:cNvPicPr>
          <p:nvPr/>
        </p:nvPicPr>
        <p:blipFill>
          <a:blip r:embed="rId3"/>
          <a:stretch>
            <a:fillRect/>
          </a:stretch>
        </p:blipFill>
        <p:spPr>
          <a:xfrm>
            <a:off x="2718741" y="3958286"/>
            <a:ext cx="2667004" cy="2667004"/>
          </a:xfrm>
          <a:prstGeom prst="rect">
            <a:avLst/>
          </a:prstGeom>
        </p:spPr>
      </p:pic>
      <p:pic>
        <p:nvPicPr>
          <p:cNvPr id="6" name="Picture 5">
            <a:extLst>
              <a:ext uri="{FF2B5EF4-FFF2-40B4-BE49-F238E27FC236}">
                <a16:creationId xmlns:a16="http://schemas.microsoft.com/office/drawing/2014/main" id="{0565D3EE-2A75-4F8C-BD84-83BC53027912}"/>
              </a:ext>
            </a:extLst>
          </p:cNvPr>
          <p:cNvPicPr>
            <a:picLocks noChangeAspect="1"/>
          </p:cNvPicPr>
          <p:nvPr/>
        </p:nvPicPr>
        <p:blipFill>
          <a:blip r:embed="rId4"/>
          <a:stretch>
            <a:fillRect/>
          </a:stretch>
        </p:blipFill>
        <p:spPr>
          <a:xfrm>
            <a:off x="9027956" y="427336"/>
            <a:ext cx="2667000" cy="2667000"/>
          </a:xfrm>
          <a:prstGeom prst="rect">
            <a:avLst/>
          </a:prstGeom>
        </p:spPr>
      </p:pic>
      <p:pic>
        <p:nvPicPr>
          <p:cNvPr id="7" name="Picture 6">
            <a:extLst>
              <a:ext uri="{FF2B5EF4-FFF2-40B4-BE49-F238E27FC236}">
                <a16:creationId xmlns:a16="http://schemas.microsoft.com/office/drawing/2014/main" id="{AC20E862-B69F-48F6-A0CE-F3CDBCF7E1DB}"/>
              </a:ext>
            </a:extLst>
          </p:cNvPr>
          <p:cNvPicPr>
            <a:picLocks noChangeAspect="1"/>
          </p:cNvPicPr>
          <p:nvPr/>
        </p:nvPicPr>
        <p:blipFill>
          <a:blip r:embed="rId5"/>
          <a:stretch>
            <a:fillRect/>
          </a:stretch>
        </p:blipFill>
        <p:spPr>
          <a:xfrm>
            <a:off x="5620939" y="4053983"/>
            <a:ext cx="2876903" cy="2667000"/>
          </a:xfrm>
          <a:prstGeom prst="rect">
            <a:avLst/>
          </a:prstGeom>
        </p:spPr>
      </p:pic>
      <p:pic>
        <p:nvPicPr>
          <p:cNvPr id="8" name="Picture 7" descr="A picture containing clothing&#10;&#10;Description generated with high confidence">
            <a:extLst>
              <a:ext uri="{FF2B5EF4-FFF2-40B4-BE49-F238E27FC236}">
                <a16:creationId xmlns:a16="http://schemas.microsoft.com/office/drawing/2014/main" id="{DBAFEF5B-1A86-4761-A041-E9B695582E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930755" y="364432"/>
            <a:ext cx="4454990" cy="2729904"/>
          </a:xfrm>
          <a:prstGeom prst="rect">
            <a:avLst/>
          </a:prstGeom>
        </p:spPr>
      </p:pic>
      <p:pic>
        <p:nvPicPr>
          <p:cNvPr id="12" name="Picture 11" descr="A picture containing indoor, sofa, wall&#10;&#10;Description generated with very high confidence">
            <a:extLst>
              <a:ext uri="{FF2B5EF4-FFF2-40B4-BE49-F238E27FC236}">
                <a16:creationId xmlns:a16="http://schemas.microsoft.com/office/drawing/2014/main" id="{A677C059-A010-4E1C-92CA-D0192A51C89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8733036" y="4053983"/>
            <a:ext cx="3256841" cy="2667002"/>
          </a:xfrm>
          <a:prstGeom prst="rect">
            <a:avLst/>
          </a:prstGeom>
        </p:spPr>
      </p:pic>
      <p:sp>
        <p:nvSpPr>
          <p:cNvPr id="14" name="Rectangle: Rounded Corners 13">
            <a:extLst>
              <a:ext uri="{FF2B5EF4-FFF2-40B4-BE49-F238E27FC236}">
                <a16:creationId xmlns:a16="http://schemas.microsoft.com/office/drawing/2014/main" id="{41F9A59C-BFF4-412A-AAC5-A2CECF95D7FD}"/>
              </a:ext>
            </a:extLst>
          </p:cNvPr>
          <p:cNvSpPr/>
          <p:nvPr/>
        </p:nvSpPr>
        <p:spPr>
          <a:xfrm>
            <a:off x="202123" y="3958286"/>
            <a:ext cx="2147777" cy="25352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2400" b="1" dirty="0">
                <a:latin typeface="Gill Sans Nova" panose="020B0604020202020204" pitchFamily="34" charset="0"/>
              </a:rPr>
              <a:t>Les </a:t>
            </a:r>
            <a:r>
              <a:rPr lang="en-AU" sz="2400" b="1" dirty="0" err="1">
                <a:latin typeface="Gill Sans Nova" panose="020B0604020202020204" pitchFamily="34" charset="0"/>
              </a:rPr>
              <a:t>animaux</a:t>
            </a:r>
            <a:r>
              <a:rPr lang="en-AU" sz="2400" b="1" dirty="0">
                <a:latin typeface="Gill Sans Nova" panose="020B0604020202020204" pitchFamily="34" charset="0"/>
              </a:rPr>
              <a:t>  des </a:t>
            </a:r>
            <a:r>
              <a:rPr lang="en-AU" sz="2400" b="1" dirty="0" err="1">
                <a:latin typeface="Gill Sans Nova" panose="020B0604020202020204" pitchFamily="34" charset="0"/>
              </a:rPr>
              <a:t>tapisseries</a:t>
            </a:r>
            <a:endParaRPr lang="en-AU" sz="2400" b="1" dirty="0">
              <a:latin typeface="Gill Sans Nova" panose="020B0604020202020204" pitchFamily="34" charset="0"/>
            </a:endParaRPr>
          </a:p>
        </p:txBody>
      </p:sp>
    </p:spTree>
    <p:extLst>
      <p:ext uri="{BB962C8B-B14F-4D97-AF65-F5344CB8AC3E}">
        <p14:creationId xmlns:p14="http://schemas.microsoft.com/office/powerpoint/2010/main" val="349303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1C9E7CBA-1B59-4539-9B2F-100316D15D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0922" y="318228"/>
            <a:ext cx="3083499" cy="2670070"/>
          </a:xfrm>
          <a:prstGeom prst="rect">
            <a:avLst/>
          </a:prstGeom>
        </p:spPr>
      </p:pic>
      <p:pic>
        <p:nvPicPr>
          <p:cNvPr id="13" name="Picture 12">
            <a:extLst>
              <a:ext uri="{FF2B5EF4-FFF2-40B4-BE49-F238E27FC236}">
                <a16:creationId xmlns:a16="http://schemas.microsoft.com/office/drawing/2014/main" id="{CD10E8D7-45CF-4490-B431-2C2E54BF0E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411129" y="267923"/>
            <a:ext cx="3083501" cy="2770683"/>
          </a:xfrm>
          <a:prstGeom prst="rect">
            <a:avLst/>
          </a:prstGeom>
        </p:spPr>
      </p:pic>
      <p:pic>
        <p:nvPicPr>
          <p:cNvPr id="15" name="Picture 14" descr="A colorful rug&#10;&#10;Description generated with high confidence">
            <a:extLst>
              <a:ext uri="{FF2B5EF4-FFF2-40B4-BE49-F238E27FC236}">
                <a16:creationId xmlns:a16="http://schemas.microsoft.com/office/drawing/2014/main" id="{2EABA1F4-8DEC-4033-BA9F-200B2099FC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711814" y="3631422"/>
            <a:ext cx="3626837" cy="1972296"/>
          </a:xfrm>
          <a:prstGeom prst="rect">
            <a:avLst/>
          </a:prstGeom>
        </p:spPr>
      </p:pic>
      <p:pic>
        <p:nvPicPr>
          <p:cNvPr id="17" name="Picture 16" descr="A red rug&#10;&#10;Description generated with high confidence">
            <a:extLst>
              <a:ext uri="{FF2B5EF4-FFF2-40B4-BE49-F238E27FC236}">
                <a16:creationId xmlns:a16="http://schemas.microsoft.com/office/drawing/2014/main" id="{FEFD86E2-BD75-49DB-8372-2AD2BAB316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3178" y="111513"/>
            <a:ext cx="4628203" cy="2430965"/>
          </a:xfrm>
          <a:prstGeom prst="rect">
            <a:avLst/>
          </a:prstGeom>
        </p:spPr>
      </p:pic>
      <p:pic>
        <p:nvPicPr>
          <p:cNvPr id="18" name="Picture 17">
            <a:extLst>
              <a:ext uri="{FF2B5EF4-FFF2-40B4-BE49-F238E27FC236}">
                <a16:creationId xmlns:a16="http://schemas.microsoft.com/office/drawing/2014/main" id="{39AE0072-5D2B-4ECD-8B12-96FAA97A47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3655774" y="3697604"/>
            <a:ext cx="2499900" cy="2676372"/>
          </a:xfrm>
          <a:prstGeom prst="rect">
            <a:avLst/>
          </a:prstGeom>
        </p:spPr>
      </p:pic>
      <p:pic>
        <p:nvPicPr>
          <p:cNvPr id="7" name="Picture 6" descr="A picture containing clothing, furniture, indoor, rug&#10;&#10;Description generated with high confidence">
            <a:extLst>
              <a:ext uri="{FF2B5EF4-FFF2-40B4-BE49-F238E27FC236}">
                <a16:creationId xmlns:a16="http://schemas.microsoft.com/office/drawing/2014/main" id="{9ECE3FE1-D8CF-46BE-AF57-B74413FECD8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313646" y="3661686"/>
            <a:ext cx="2428062" cy="2676371"/>
          </a:xfrm>
          <a:prstGeom prst="rect">
            <a:avLst/>
          </a:prstGeom>
        </p:spPr>
      </p:pic>
      <p:pic>
        <p:nvPicPr>
          <p:cNvPr id="20" name="Picture 19" descr="A picture containing floor, indoor&#10;&#10;Description generated with high confidence">
            <a:extLst>
              <a:ext uri="{FF2B5EF4-FFF2-40B4-BE49-F238E27FC236}">
                <a16:creationId xmlns:a16="http://schemas.microsoft.com/office/drawing/2014/main" id="{27E99F00-5E40-4816-B3DF-DDE099BD1E5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6274097" y="3461879"/>
            <a:ext cx="3423421" cy="2453698"/>
          </a:xfrm>
          <a:prstGeom prst="rect">
            <a:avLst/>
          </a:prstGeom>
        </p:spPr>
      </p:pic>
    </p:spTree>
    <p:extLst>
      <p:ext uri="{BB962C8B-B14F-4D97-AF65-F5344CB8AC3E}">
        <p14:creationId xmlns:p14="http://schemas.microsoft.com/office/powerpoint/2010/main" val="68941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abric surface&#10;&#10;Description generated with high confidence">
            <a:extLst>
              <a:ext uri="{FF2B5EF4-FFF2-40B4-BE49-F238E27FC236}">
                <a16:creationId xmlns:a16="http://schemas.microsoft.com/office/drawing/2014/main" id="{58306A00-39EA-4E0B-92CF-94BC888202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597298" y="216568"/>
            <a:ext cx="3873102" cy="2837879"/>
          </a:xfrm>
          <a:prstGeom prst="rect">
            <a:avLst/>
          </a:prstGeom>
        </p:spPr>
      </p:pic>
      <p:pic>
        <p:nvPicPr>
          <p:cNvPr id="5" name="Picture 4" descr="A red rug&#10;&#10;Description generated with high confidence">
            <a:extLst>
              <a:ext uri="{FF2B5EF4-FFF2-40B4-BE49-F238E27FC236}">
                <a16:creationId xmlns:a16="http://schemas.microsoft.com/office/drawing/2014/main" id="{EF751216-0170-44B9-8D47-0D83455B0C2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rot="10800000">
            <a:off x="593759" y="4436712"/>
            <a:ext cx="4007804" cy="2204720"/>
          </a:xfrm>
          <a:prstGeom prst="rect">
            <a:avLst/>
          </a:prstGeom>
        </p:spPr>
      </p:pic>
      <p:pic>
        <p:nvPicPr>
          <p:cNvPr id="7" name="Picture 6" descr="A picture containing indoor, floor&#10;&#10;Description generated with very high confidence">
            <a:extLst>
              <a:ext uri="{FF2B5EF4-FFF2-40B4-BE49-F238E27FC236}">
                <a16:creationId xmlns:a16="http://schemas.microsoft.com/office/drawing/2014/main" id="{FEC19CC4-8FD9-474C-AF52-DC2570C0F1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846147" y="3520953"/>
            <a:ext cx="3333099" cy="2954956"/>
          </a:xfrm>
          <a:prstGeom prst="rect">
            <a:avLst/>
          </a:prstGeom>
        </p:spPr>
      </p:pic>
      <p:pic>
        <p:nvPicPr>
          <p:cNvPr id="9" name="Picture 8" descr="A red rug&#10;&#10;Description generated with high confidence">
            <a:extLst>
              <a:ext uri="{FF2B5EF4-FFF2-40B4-BE49-F238E27FC236}">
                <a16:creationId xmlns:a16="http://schemas.microsoft.com/office/drawing/2014/main" id="{57245C38-B8FB-41D7-B77C-29144E84FB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8968096" y="396572"/>
            <a:ext cx="3089198" cy="2610255"/>
          </a:xfrm>
          <a:prstGeom prst="rect">
            <a:avLst/>
          </a:prstGeom>
        </p:spPr>
      </p:pic>
      <p:pic>
        <p:nvPicPr>
          <p:cNvPr id="11" name="Picture 10" descr="A picture containing indoor, animal&#10;&#10;Description generated with high confidence">
            <a:extLst>
              <a:ext uri="{FF2B5EF4-FFF2-40B4-BE49-F238E27FC236}">
                <a16:creationId xmlns:a16="http://schemas.microsoft.com/office/drawing/2014/main" id="{AA065FBC-938B-4304-813F-861730197D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5308637" y="-20695"/>
            <a:ext cx="3089198" cy="3444789"/>
          </a:xfrm>
          <a:prstGeom prst="rect">
            <a:avLst/>
          </a:prstGeom>
        </p:spPr>
      </p:pic>
      <p:pic>
        <p:nvPicPr>
          <p:cNvPr id="13" name="Picture 12">
            <a:extLst>
              <a:ext uri="{FF2B5EF4-FFF2-40B4-BE49-F238E27FC236}">
                <a16:creationId xmlns:a16="http://schemas.microsoft.com/office/drawing/2014/main" id="{35740ACE-F52D-4CD9-8B4D-12F86085450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5307183" y="3488013"/>
            <a:ext cx="3095102" cy="3211743"/>
          </a:xfrm>
          <a:prstGeom prst="rect">
            <a:avLst/>
          </a:prstGeom>
        </p:spPr>
      </p:pic>
      <p:sp>
        <p:nvSpPr>
          <p:cNvPr id="14" name="Rectangle 13">
            <a:extLst>
              <a:ext uri="{FF2B5EF4-FFF2-40B4-BE49-F238E27FC236}">
                <a16:creationId xmlns:a16="http://schemas.microsoft.com/office/drawing/2014/main" id="{E1BB2211-4F95-4666-900A-90B918E553AE}"/>
              </a:ext>
            </a:extLst>
          </p:cNvPr>
          <p:cNvSpPr/>
          <p:nvPr/>
        </p:nvSpPr>
        <p:spPr>
          <a:xfrm>
            <a:off x="593759" y="3168333"/>
            <a:ext cx="3873102" cy="1154493"/>
          </a:xfrm>
          <a:prstGeom prst="rect">
            <a:avLst/>
          </a:prstGeom>
          <a:solidFill>
            <a:srgbClr val="0506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Gill Sans Nova" panose="020B0602020104020203" pitchFamily="34" charset="0"/>
              </a:rPr>
              <a:t>Les mêmes animaux se trouvent sur plusieurs tapisseries!</a:t>
            </a:r>
          </a:p>
        </p:txBody>
      </p:sp>
    </p:spTree>
    <p:extLst>
      <p:ext uri="{BB962C8B-B14F-4D97-AF65-F5344CB8AC3E}">
        <p14:creationId xmlns:p14="http://schemas.microsoft.com/office/powerpoint/2010/main" val="3558884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abric surface&#10;&#10;Description generated with high confidence">
            <a:extLst>
              <a:ext uri="{FF2B5EF4-FFF2-40B4-BE49-F238E27FC236}">
                <a16:creationId xmlns:a16="http://schemas.microsoft.com/office/drawing/2014/main" id="{94041867-49B5-41BB-BC4D-001A764C2C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54000" y="264159"/>
            <a:ext cx="4836560" cy="2570480"/>
          </a:xfrm>
          <a:prstGeom prst="rect">
            <a:avLst/>
          </a:prstGeom>
        </p:spPr>
      </p:pic>
      <p:pic>
        <p:nvPicPr>
          <p:cNvPr id="5" name="Picture 4" descr="A picture containing clothing&#10;&#10;Description generated with high confidence">
            <a:extLst>
              <a:ext uri="{FF2B5EF4-FFF2-40B4-BE49-F238E27FC236}">
                <a16:creationId xmlns:a16="http://schemas.microsoft.com/office/drawing/2014/main" id="{050BAD47-0910-455A-B23C-DB3025743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644640" y="264159"/>
            <a:ext cx="4602480" cy="2713494"/>
          </a:xfrm>
          <a:prstGeom prst="rect">
            <a:avLst/>
          </a:prstGeom>
        </p:spPr>
      </p:pic>
      <p:pic>
        <p:nvPicPr>
          <p:cNvPr id="7" name="Picture 6" descr="A painting hanging on a wall&#10;&#10;Description generated with high confidence">
            <a:extLst>
              <a:ext uri="{FF2B5EF4-FFF2-40B4-BE49-F238E27FC236}">
                <a16:creationId xmlns:a16="http://schemas.microsoft.com/office/drawing/2014/main" id="{7CAAAC62-232F-4BFB-8A36-1B768E54296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0800000">
            <a:off x="5937085" y="3342956"/>
            <a:ext cx="5873916" cy="3151883"/>
          </a:xfrm>
          <a:prstGeom prst="rect">
            <a:avLst/>
          </a:prstGeom>
        </p:spPr>
      </p:pic>
      <p:pic>
        <p:nvPicPr>
          <p:cNvPr id="10" name="Picture 9">
            <a:extLst>
              <a:ext uri="{FF2B5EF4-FFF2-40B4-BE49-F238E27FC236}">
                <a16:creationId xmlns:a16="http://schemas.microsoft.com/office/drawing/2014/main" id="{99189705-7AE1-4D44-AA13-2AD2F64A88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381000" y="3342957"/>
            <a:ext cx="4676577" cy="3151883"/>
          </a:xfrm>
          <a:prstGeom prst="rect">
            <a:avLst/>
          </a:prstGeom>
        </p:spPr>
      </p:pic>
    </p:spTree>
    <p:extLst>
      <p:ext uri="{BB962C8B-B14F-4D97-AF65-F5344CB8AC3E}">
        <p14:creationId xmlns:p14="http://schemas.microsoft.com/office/powerpoint/2010/main" val="117254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F0C0-8DBF-49D4-A12A-8363D03E875E}"/>
              </a:ext>
            </a:extLst>
          </p:cNvPr>
          <p:cNvSpPr>
            <a:spLocks noGrp="1"/>
          </p:cNvSpPr>
          <p:nvPr>
            <p:ph type="title"/>
          </p:nvPr>
        </p:nvSpPr>
        <p:spPr>
          <a:xfrm>
            <a:off x="838200" y="365126"/>
            <a:ext cx="10515600" cy="895784"/>
          </a:xfrm>
        </p:spPr>
        <p:txBody>
          <a:bodyPr/>
          <a:lstStyle/>
          <a:p>
            <a:r>
              <a:rPr lang="en-AU" b="1" dirty="0"/>
              <a:t>Les 5 </a:t>
            </a:r>
            <a:r>
              <a:rPr lang="en-AU" b="1" dirty="0" err="1"/>
              <a:t>sens</a:t>
            </a:r>
            <a:r>
              <a:rPr lang="en-AU" b="1" dirty="0"/>
              <a:t>……</a:t>
            </a:r>
          </a:p>
        </p:txBody>
      </p:sp>
      <p:sp>
        <p:nvSpPr>
          <p:cNvPr id="3" name="Content Placeholder 2">
            <a:extLst>
              <a:ext uri="{FF2B5EF4-FFF2-40B4-BE49-F238E27FC236}">
                <a16:creationId xmlns:a16="http://schemas.microsoft.com/office/drawing/2014/main" id="{55DF32CB-5862-4C37-B6E5-D300D53FD185}"/>
              </a:ext>
            </a:extLst>
          </p:cNvPr>
          <p:cNvSpPr>
            <a:spLocks noGrp="1"/>
          </p:cNvSpPr>
          <p:nvPr>
            <p:ph sz="half" idx="1"/>
          </p:nvPr>
        </p:nvSpPr>
        <p:spPr>
          <a:xfrm>
            <a:off x="336884" y="1825625"/>
            <a:ext cx="3060834" cy="4351338"/>
          </a:xfrm>
        </p:spPr>
        <p:txBody>
          <a:bodyPr>
            <a:normAutofit fontScale="92500"/>
          </a:bodyPr>
          <a:lstStyle/>
          <a:p>
            <a:pPr fontAlgn="ctr">
              <a:spcBef>
                <a:spcPts val="1800"/>
              </a:spcBef>
            </a:pPr>
            <a:r>
              <a:rPr lang="fr-FR" sz="4400" dirty="0">
                <a:latin typeface="High Tower Text" panose="02040502050506030303" pitchFamily="18" charset="0"/>
              </a:rPr>
              <a:t>Le toucher..</a:t>
            </a:r>
            <a:endParaRPr lang="en-AU" sz="4400" dirty="0">
              <a:latin typeface="High Tower Text" panose="02040502050506030303" pitchFamily="18" charset="0"/>
            </a:endParaRPr>
          </a:p>
          <a:p>
            <a:pPr fontAlgn="ctr">
              <a:spcBef>
                <a:spcPts val="1800"/>
              </a:spcBef>
            </a:pPr>
            <a:r>
              <a:rPr lang="fr-FR" sz="4400" dirty="0">
                <a:latin typeface="High Tower Text" panose="02040502050506030303" pitchFamily="18" charset="0"/>
              </a:rPr>
              <a:t>Le goût…… </a:t>
            </a:r>
            <a:endParaRPr lang="en-AU" sz="4400" dirty="0">
              <a:latin typeface="High Tower Text" panose="02040502050506030303" pitchFamily="18" charset="0"/>
            </a:endParaRPr>
          </a:p>
          <a:p>
            <a:pPr fontAlgn="ctr">
              <a:spcBef>
                <a:spcPts val="1800"/>
              </a:spcBef>
            </a:pPr>
            <a:r>
              <a:rPr lang="fr-FR" sz="4400" dirty="0">
                <a:latin typeface="High Tower Text" panose="02040502050506030303" pitchFamily="18" charset="0"/>
              </a:rPr>
              <a:t>L'odorat…. </a:t>
            </a:r>
            <a:endParaRPr lang="en-AU" sz="4400" dirty="0">
              <a:latin typeface="High Tower Text" panose="02040502050506030303" pitchFamily="18" charset="0"/>
            </a:endParaRPr>
          </a:p>
          <a:p>
            <a:pPr fontAlgn="ctr">
              <a:spcBef>
                <a:spcPts val="3000"/>
              </a:spcBef>
            </a:pPr>
            <a:r>
              <a:rPr lang="fr-FR" sz="4400" dirty="0">
                <a:latin typeface="High Tower Text" panose="02040502050506030303" pitchFamily="18" charset="0"/>
              </a:rPr>
              <a:t>L'ouïe ……</a:t>
            </a:r>
            <a:endParaRPr lang="en-AU" sz="4400" dirty="0">
              <a:latin typeface="High Tower Text" panose="02040502050506030303" pitchFamily="18" charset="0"/>
            </a:endParaRPr>
          </a:p>
          <a:p>
            <a:pPr fontAlgn="ctr">
              <a:spcBef>
                <a:spcPts val="1800"/>
              </a:spcBef>
            </a:pPr>
            <a:r>
              <a:rPr lang="fr-FR" sz="4400" dirty="0">
                <a:latin typeface="High Tower Text" panose="02040502050506030303" pitchFamily="18" charset="0"/>
              </a:rPr>
              <a:t>La vue……</a:t>
            </a:r>
            <a:endParaRPr lang="en-AU" sz="4400" dirty="0">
              <a:latin typeface="High Tower Text" panose="02040502050506030303" pitchFamily="18" charset="0"/>
            </a:endParaRPr>
          </a:p>
        </p:txBody>
      </p:sp>
      <p:sp>
        <p:nvSpPr>
          <p:cNvPr id="4" name="Content Placeholder 3">
            <a:extLst>
              <a:ext uri="{FF2B5EF4-FFF2-40B4-BE49-F238E27FC236}">
                <a16:creationId xmlns:a16="http://schemas.microsoft.com/office/drawing/2014/main" id="{CF0C158E-B80B-44FF-AA80-3C5B41C702E9}"/>
              </a:ext>
            </a:extLst>
          </p:cNvPr>
          <p:cNvSpPr>
            <a:spLocks noGrp="1"/>
          </p:cNvSpPr>
          <p:nvPr>
            <p:ph sz="half" idx="2"/>
          </p:nvPr>
        </p:nvSpPr>
        <p:spPr>
          <a:xfrm>
            <a:off x="3513221" y="1903127"/>
            <a:ext cx="8585734" cy="4486275"/>
          </a:xfrm>
        </p:spPr>
        <p:txBody>
          <a:bodyPr>
            <a:normAutofit fontScale="92500"/>
          </a:bodyPr>
          <a:lstStyle/>
          <a:p>
            <a:pPr marL="0" indent="0" fontAlgn="t">
              <a:spcBef>
                <a:spcPts val="2400"/>
              </a:spcBef>
              <a:buNone/>
            </a:pPr>
            <a:r>
              <a:rPr lang="fr-FR" sz="3200" dirty="0"/>
              <a:t>la dame prend la corne de la licorne à la main</a:t>
            </a:r>
          </a:p>
          <a:p>
            <a:pPr marL="0" indent="0">
              <a:spcBef>
                <a:spcPts val="2400"/>
              </a:spcBef>
              <a:buNone/>
            </a:pPr>
            <a:r>
              <a:rPr lang="fr-FR" sz="3200" dirty="0"/>
              <a:t>la dame offre un petit bonbon à un oiseau</a:t>
            </a:r>
            <a:endParaRPr lang="en-AU" sz="3200" dirty="0"/>
          </a:p>
          <a:p>
            <a:pPr marL="0" indent="0" fontAlgn="t">
              <a:spcBef>
                <a:spcPts val="2400"/>
              </a:spcBef>
              <a:buNone/>
            </a:pPr>
            <a:r>
              <a:rPr lang="fr-FR" sz="3200" dirty="0"/>
              <a:t>un singe respire le parfum d’une couronne de fleurs fabriquée par la dame </a:t>
            </a:r>
            <a:endParaRPr lang="en-AU" sz="3200" dirty="0"/>
          </a:p>
          <a:p>
            <a:pPr marL="0" indent="0" fontAlgn="t">
              <a:spcBef>
                <a:spcPts val="2400"/>
              </a:spcBef>
              <a:buNone/>
            </a:pPr>
            <a:r>
              <a:rPr lang="fr-FR" sz="3200" dirty="0"/>
              <a:t>la dame joue de l'orgue </a:t>
            </a:r>
            <a:endParaRPr lang="en-AU" sz="3200" dirty="0"/>
          </a:p>
          <a:p>
            <a:pPr marL="0" indent="0" fontAlgn="t">
              <a:spcBef>
                <a:spcPts val="2400"/>
              </a:spcBef>
              <a:buNone/>
            </a:pPr>
            <a:r>
              <a:rPr lang="fr-FR" sz="3200" dirty="0"/>
              <a:t>la licorne se regarde dans un miroir tenu par la dame</a:t>
            </a:r>
            <a:endParaRPr lang="en-AU" sz="3200" dirty="0"/>
          </a:p>
        </p:txBody>
      </p:sp>
    </p:spTree>
    <p:extLst>
      <p:ext uri="{BB962C8B-B14F-4D97-AF65-F5344CB8AC3E}">
        <p14:creationId xmlns:p14="http://schemas.microsoft.com/office/powerpoint/2010/main" val="3609099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51B366-89AA-406F-8487-95CA38141DC3}"/>
              </a:ext>
            </a:extLst>
          </p:cNvPr>
          <p:cNvSpPr/>
          <p:nvPr/>
        </p:nvSpPr>
        <p:spPr>
          <a:xfrm rot="20924018">
            <a:off x="1445103" y="946903"/>
            <a:ext cx="6311881" cy="47320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fr-FR" sz="4000" dirty="0">
                <a:latin typeface="Showcard Gothic" panose="04020904020102020604" pitchFamily="82" charset="0"/>
              </a:rPr>
              <a:t>si cette </a:t>
            </a:r>
            <a:r>
              <a:rPr lang="fr-FR" sz="4000" dirty="0" err="1">
                <a:latin typeface="Showcard Gothic" panose="04020904020102020604" pitchFamily="82" charset="0"/>
              </a:rPr>
              <a:t>presentation</a:t>
            </a:r>
            <a:r>
              <a:rPr lang="fr-FR" sz="4000" dirty="0">
                <a:latin typeface="Showcard Gothic" panose="04020904020102020604" pitchFamily="82" charset="0"/>
              </a:rPr>
              <a:t> vous plait, allez voir la dame à la licorne</a:t>
            </a:r>
          </a:p>
          <a:p>
            <a:pPr algn="ctr">
              <a:lnSpc>
                <a:spcPct val="150000"/>
              </a:lnSpc>
            </a:pPr>
            <a:r>
              <a:rPr lang="fr-FR" sz="4000" dirty="0">
                <a:latin typeface="Showcard Gothic" panose="04020904020102020604" pitchFamily="82" charset="0"/>
              </a:rPr>
              <a:t>À Sydney!</a:t>
            </a:r>
          </a:p>
        </p:txBody>
      </p:sp>
      <p:sp>
        <p:nvSpPr>
          <p:cNvPr id="2" name="Teardrop 1">
            <a:extLst>
              <a:ext uri="{FF2B5EF4-FFF2-40B4-BE49-F238E27FC236}">
                <a16:creationId xmlns:a16="http://schemas.microsoft.com/office/drawing/2014/main" id="{4984C3F7-7E95-42D8-81DF-CF96C45B5782}"/>
              </a:ext>
            </a:extLst>
          </p:cNvPr>
          <p:cNvSpPr/>
          <p:nvPr/>
        </p:nvSpPr>
        <p:spPr>
          <a:xfrm>
            <a:off x="9509696" y="5232400"/>
            <a:ext cx="2448560" cy="1362942"/>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3200" dirty="0">
                <a:latin typeface="Freestyle Script" panose="030804020302050B0404" pitchFamily="66" charset="0"/>
              </a:rPr>
              <a:t>P. Barry 2018 </a:t>
            </a:r>
          </a:p>
        </p:txBody>
      </p:sp>
    </p:spTree>
    <p:extLst>
      <p:ext uri="{BB962C8B-B14F-4D97-AF65-F5344CB8AC3E}">
        <p14:creationId xmlns:p14="http://schemas.microsoft.com/office/powerpoint/2010/main" val="37122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4A5BBC-3F5D-4BE8-806B-5F99D82A00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4102" y="311536"/>
            <a:ext cx="6295696" cy="6234928"/>
          </a:xfrm>
          <a:prstGeom prst="rect">
            <a:avLst/>
          </a:prstGeom>
        </p:spPr>
      </p:pic>
      <p:sp>
        <p:nvSpPr>
          <p:cNvPr id="2" name="Rectangle 1">
            <a:extLst>
              <a:ext uri="{FF2B5EF4-FFF2-40B4-BE49-F238E27FC236}">
                <a16:creationId xmlns:a16="http://schemas.microsoft.com/office/drawing/2014/main" id="{1F72A395-8818-4849-8B14-F001893DF2A8}"/>
              </a:ext>
            </a:extLst>
          </p:cNvPr>
          <p:cNvSpPr/>
          <p:nvPr/>
        </p:nvSpPr>
        <p:spPr>
          <a:xfrm>
            <a:off x="553673" y="947956"/>
            <a:ext cx="3397542" cy="514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AU" sz="3600" dirty="0" err="1">
                <a:latin typeface="Arial" panose="020B0604020202020204" pitchFamily="34" charset="0"/>
                <a:cs typeface="Arial" panose="020B0604020202020204" pitchFamily="34" charset="0"/>
              </a:rPr>
              <a:t>C’est</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quel</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sens</a:t>
            </a:r>
            <a:r>
              <a:rPr lang="en-AU" sz="3600" dirty="0">
                <a:latin typeface="Arial" panose="020B0604020202020204" pitchFamily="34" charset="0"/>
                <a:cs typeface="Arial" panose="020B0604020202020204" pitchFamily="34" charset="0"/>
              </a:rPr>
              <a:t>?</a:t>
            </a:r>
          </a:p>
          <a:p>
            <a:pPr algn="ctr">
              <a:spcBef>
                <a:spcPts val="1200"/>
              </a:spcBef>
            </a:pPr>
            <a:r>
              <a:rPr lang="fr-FR" sz="3600" dirty="0">
                <a:latin typeface="Arial" panose="020B0604020202020204" pitchFamily="34" charset="0"/>
                <a:cs typeface="Arial" panose="020B0604020202020204" pitchFamily="34" charset="0"/>
              </a:rPr>
              <a:t>Le toucher</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Le goût </a:t>
            </a:r>
            <a:endParaRPr lang="en-AU" sz="3600" dirty="0">
              <a:latin typeface="Arial" panose="020B0604020202020204" pitchFamily="34" charset="0"/>
              <a:cs typeface="Arial" panose="020B0604020202020204" pitchFamily="34" charset="0"/>
            </a:endParaRPr>
          </a:p>
          <a:p>
            <a:pPr algn="ctr">
              <a:spcBef>
                <a:spcPts val="1200"/>
              </a:spcBef>
            </a:pPr>
            <a:r>
              <a:rPr lang="en-AU" sz="3600"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L'odorat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L'ouïe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La vue </a:t>
            </a:r>
            <a:endParaRPr lang="en-AU" sz="3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34B0562-5C21-47F3-BBBC-53C854676A2E}"/>
              </a:ext>
            </a:extLst>
          </p:cNvPr>
          <p:cNvSpPr/>
          <p:nvPr/>
        </p:nvSpPr>
        <p:spPr>
          <a:xfrm>
            <a:off x="553673" y="947956"/>
            <a:ext cx="3733192" cy="5142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4000" dirty="0"/>
              <a:t>Oui, c’est la touche</a:t>
            </a:r>
          </a:p>
          <a:p>
            <a:pPr algn="ctr"/>
            <a:r>
              <a:rPr lang="fr-FR" sz="4000" dirty="0"/>
              <a:t>La dame tient la corne de la licorne et l’étendard</a:t>
            </a:r>
          </a:p>
        </p:txBody>
      </p:sp>
    </p:spTree>
    <p:extLst>
      <p:ext uri="{BB962C8B-B14F-4D97-AF65-F5344CB8AC3E}">
        <p14:creationId xmlns:p14="http://schemas.microsoft.com/office/powerpoint/2010/main" val="95421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5E46-8823-473E-9E74-827D64F3C51B}"/>
              </a:ext>
            </a:extLst>
          </p:cNvPr>
          <p:cNvSpPr/>
          <p:nvPr/>
        </p:nvSpPr>
        <p:spPr>
          <a:xfrm>
            <a:off x="897802" y="857774"/>
            <a:ext cx="3397542" cy="51424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1200"/>
              </a:spcBef>
            </a:pPr>
            <a:r>
              <a:rPr lang="en-AU" sz="3600" dirty="0" err="1">
                <a:latin typeface="Arial" panose="020B0604020202020204" pitchFamily="34" charset="0"/>
                <a:cs typeface="Arial" panose="020B0604020202020204" pitchFamily="34" charset="0"/>
              </a:rPr>
              <a:t>C’est</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quel</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sens</a:t>
            </a:r>
            <a:r>
              <a:rPr lang="en-AU" sz="3600" dirty="0">
                <a:latin typeface="Arial" panose="020B0604020202020204" pitchFamily="34" charset="0"/>
                <a:cs typeface="Arial" panose="020B0604020202020204" pitchFamily="34" charset="0"/>
              </a:rPr>
              <a:t>?</a:t>
            </a:r>
          </a:p>
          <a:p>
            <a:pPr algn="ctr">
              <a:spcBef>
                <a:spcPts val="1200"/>
              </a:spcBef>
            </a:pPr>
            <a:r>
              <a:rPr lang="fr-FR" sz="3600" dirty="0">
                <a:latin typeface="Arial" panose="020B0604020202020204" pitchFamily="34" charset="0"/>
                <a:cs typeface="Arial" panose="020B0604020202020204" pitchFamily="34" charset="0"/>
              </a:rPr>
              <a:t>Le toucher</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Le goût </a:t>
            </a:r>
            <a:endParaRPr lang="en-AU" sz="3600" dirty="0">
              <a:latin typeface="Arial" panose="020B0604020202020204" pitchFamily="34" charset="0"/>
              <a:cs typeface="Arial" panose="020B0604020202020204" pitchFamily="34" charset="0"/>
            </a:endParaRPr>
          </a:p>
          <a:p>
            <a:pPr algn="ctr">
              <a:spcBef>
                <a:spcPts val="1200"/>
              </a:spcBef>
            </a:pPr>
            <a:r>
              <a:rPr lang="en-AU" sz="3600"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L'odorat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L'ouïe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La vue </a:t>
            </a:r>
            <a:endParaRPr lang="en-AU" sz="3600" dirty="0">
              <a:latin typeface="Arial" panose="020B0604020202020204" pitchFamily="34" charset="0"/>
              <a:cs typeface="Arial" panose="020B0604020202020204" pitchFamily="34" charset="0"/>
            </a:endParaRPr>
          </a:p>
        </p:txBody>
      </p:sp>
      <p:pic>
        <p:nvPicPr>
          <p:cNvPr id="9" name="Picture 8" descr="A fabric surface&#10;&#10;Description generated with high confidence">
            <a:extLst>
              <a:ext uri="{FF2B5EF4-FFF2-40B4-BE49-F238E27FC236}">
                <a16:creationId xmlns:a16="http://schemas.microsoft.com/office/drawing/2014/main" id="{528DC2F7-3CD7-47FE-98D4-005ECF3D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1116578"/>
            <a:ext cx="4581831" cy="4857748"/>
          </a:xfrm>
          <a:prstGeom prst="rect">
            <a:avLst/>
          </a:prstGeom>
        </p:spPr>
      </p:pic>
      <p:sp>
        <p:nvSpPr>
          <p:cNvPr id="4" name="Rectangle 3">
            <a:extLst>
              <a:ext uri="{FF2B5EF4-FFF2-40B4-BE49-F238E27FC236}">
                <a16:creationId xmlns:a16="http://schemas.microsoft.com/office/drawing/2014/main" id="{24BD0AF8-1F6E-491F-86E2-E00D3CC0BFAA}"/>
              </a:ext>
            </a:extLst>
          </p:cNvPr>
          <p:cNvSpPr/>
          <p:nvPr/>
        </p:nvSpPr>
        <p:spPr>
          <a:xfrm>
            <a:off x="897802" y="857773"/>
            <a:ext cx="3397542" cy="5142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dirty="0"/>
              <a:t>Oui, l’ouïe, car la dame joue de l’orgue</a:t>
            </a:r>
          </a:p>
        </p:txBody>
      </p:sp>
    </p:spTree>
    <p:extLst>
      <p:ext uri="{BB962C8B-B14F-4D97-AF65-F5344CB8AC3E}">
        <p14:creationId xmlns:p14="http://schemas.microsoft.com/office/powerpoint/2010/main" val="48754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5E46-8823-473E-9E74-827D64F3C51B}"/>
              </a:ext>
            </a:extLst>
          </p:cNvPr>
          <p:cNvSpPr/>
          <p:nvPr/>
        </p:nvSpPr>
        <p:spPr>
          <a:xfrm>
            <a:off x="897802" y="857774"/>
            <a:ext cx="3397542" cy="51424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1200"/>
              </a:spcBef>
            </a:pPr>
            <a:r>
              <a:rPr lang="en-AU" sz="3600" dirty="0" err="1">
                <a:latin typeface="Arial" panose="020B0604020202020204" pitchFamily="34" charset="0"/>
                <a:cs typeface="Arial" panose="020B0604020202020204" pitchFamily="34" charset="0"/>
              </a:rPr>
              <a:t>C’est</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quel</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sens</a:t>
            </a:r>
            <a:r>
              <a:rPr lang="en-AU" sz="3600" dirty="0">
                <a:latin typeface="Arial" panose="020B0604020202020204" pitchFamily="34" charset="0"/>
                <a:cs typeface="Arial" panose="020B0604020202020204" pitchFamily="34" charset="0"/>
              </a:rPr>
              <a:t>?</a:t>
            </a:r>
          </a:p>
          <a:p>
            <a:pPr algn="ctr">
              <a:spcBef>
                <a:spcPts val="1200"/>
              </a:spcBef>
            </a:pPr>
            <a:r>
              <a:rPr lang="fr-FR" sz="3600" dirty="0">
                <a:latin typeface="Arial" panose="020B0604020202020204" pitchFamily="34" charset="0"/>
                <a:cs typeface="Arial" panose="020B0604020202020204" pitchFamily="34" charset="0"/>
              </a:rPr>
              <a:t>Le toucher</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Le goût </a:t>
            </a:r>
            <a:endParaRPr lang="en-AU" sz="3600" dirty="0">
              <a:latin typeface="Arial" panose="020B0604020202020204" pitchFamily="34" charset="0"/>
              <a:cs typeface="Arial" panose="020B0604020202020204" pitchFamily="34" charset="0"/>
            </a:endParaRPr>
          </a:p>
          <a:p>
            <a:pPr algn="ctr">
              <a:spcBef>
                <a:spcPts val="1200"/>
              </a:spcBef>
            </a:pPr>
            <a:r>
              <a:rPr lang="en-AU" sz="3600"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L'odorat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L'ouïe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La vue </a:t>
            </a:r>
            <a:endParaRPr lang="en-AU" sz="3600" dirty="0">
              <a:latin typeface="Arial" panose="020B0604020202020204" pitchFamily="34" charset="0"/>
              <a:cs typeface="Arial" panose="020B0604020202020204" pitchFamily="34" charset="0"/>
            </a:endParaRPr>
          </a:p>
        </p:txBody>
      </p:sp>
      <p:pic>
        <p:nvPicPr>
          <p:cNvPr id="3" name="Picture 2" descr="A picture containing tree&#10;&#10;Description generated with very high confidence">
            <a:extLst>
              <a:ext uri="{FF2B5EF4-FFF2-40B4-BE49-F238E27FC236}">
                <a16:creationId xmlns:a16="http://schemas.microsoft.com/office/drawing/2014/main" id="{AE4B994A-F4D3-4B3D-801B-CC6FCE15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752" y="1322002"/>
            <a:ext cx="4907363" cy="4016914"/>
          </a:xfrm>
          <a:prstGeom prst="rect">
            <a:avLst/>
          </a:prstGeom>
        </p:spPr>
      </p:pic>
      <p:sp>
        <p:nvSpPr>
          <p:cNvPr id="6" name="Rectangle 5">
            <a:extLst>
              <a:ext uri="{FF2B5EF4-FFF2-40B4-BE49-F238E27FC236}">
                <a16:creationId xmlns:a16="http://schemas.microsoft.com/office/drawing/2014/main" id="{76B27BEB-5B74-4E20-B3C0-80BB2A63E78F}"/>
              </a:ext>
            </a:extLst>
          </p:cNvPr>
          <p:cNvSpPr/>
          <p:nvPr/>
        </p:nvSpPr>
        <p:spPr>
          <a:xfrm>
            <a:off x="897802" y="857773"/>
            <a:ext cx="3397542" cy="5142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dirty="0"/>
              <a:t>C’est le goût, où la dame offre un petit bonbon à un oiseau</a:t>
            </a:r>
            <a:endParaRPr lang="en-AU" sz="3600" dirty="0"/>
          </a:p>
        </p:txBody>
      </p:sp>
    </p:spTree>
    <p:extLst>
      <p:ext uri="{BB962C8B-B14F-4D97-AF65-F5344CB8AC3E}">
        <p14:creationId xmlns:p14="http://schemas.microsoft.com/office/powerpoint/2010/main" val="70844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5E46-8823-473E-9E74-827D64F3C51B}"/>
              </a:ext>
            </a:extLst>
          </p:cNvPr>
          <p:cNvSpPr/>
          <p:nvPr/>
        </p:nvSpPr>
        <p:spPr>
          <a:xfrm>
            <a:off x="897802" y="857774"/>
            <a:ext cx="3397542" cy="51424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1200"/>
              </a:spcBef>
            </a:pPr>
            <a:r>
              <a:rPr lang="en-AU" sz="3600" dirty="0" err="1">
                <a:latin typeface="Arial" panose="020B0604020202020204" pitchFamily="34" charset="0"/>
                <a:cs typeface="Arial" panose="020B0604020202020204" pitchFamily="34" charset="0"/>
              </a:rPr>
              <a:t>C’est</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quel</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sens</a:t>
            </a:r>
            <a:r>
              <a:rPr lang="en-AU" sz="3600" dirty="0">
                <a:latin typeface="Arial" panose="020B0604020202020204" pitchFamily="34" charset="0"/>
                <a:cs typeface="Arial" panose="020B0604020202020204" pitchFamily="34" charset="0"/>
              </a:rPr>
              <a:t>?</a:t>
            </a:r>
          </a:p>
          <a:p>
            <a:pPr algn="ctr">
              <a:spcBef>
                <a:spcPts val="1200"/>
              </a:spcBef>
            </a:pPr>
            <a:r>
              <a:rPr lang="fr-FR" sz="3600" dirty="0">
                <a:latin typeface="Arial" panose="020B0604020202020204" pitchFamily="34" charset="0"/>
                <a:cs typeface="Arial" panose="020B0604020202020204" pitchFamily="34" charset="0"/>
              </a:rPr>
              <a:t>Le toucher</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Le goût </a:t>
            </a:r>
            <a:endParaRPr lang="en-AU" sz="3600" dirty="0">
              <a:latin typeface="Arial" panose="020B0604020202020204" pitchFamily="34" charset="0"/>
              <a:cs typeface="Arial" panose="020B0604020202020204" pitchFamily="34" charset="0"/>
            </a:endParaRPr>
          </a:p>
          <a:p>
            <a:pPr algn="ctr">
              <a:spcBef>
                <a:spcPts val="1200"/>
              </a:spcBef>
            </a:pPr>
            <a:r>
              <a:rPr lang="en-AU" sz="3600"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L'odorat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L'ouïe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La vue </a:t>
            </a:r>
            <a:endParaRPr lang="en-AU" sz="3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6B27BEB-5B74-4E20-B3C0-80BB2A63E78F}"/>
              </a:ext>
            </a:extLst>
          </p:cNvPr>
          <p:cNvSpPr/>
          <p:nvPr/>
        </p:nvSpPr>
        <p:spPr>
          <a:xfrm>
            <a:off x="897802" y="857774"/>
            <a:ext cx="3397542" cy="5142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t">
              <a:spcBef>
                <a:spcPts val="2400"/>
              </a:spcBef>
            </a:pPr>
            <a:r>
              <a:rPr lang="fr-FR" sz="3600" dirty="0"/>
              <a:t>C’est l’odorat où un singe respire le parfum d’une couronne de fleurs fabriquée par la dame  et la dame sent un œillet</a:t>
            </a:r>
            <a:endParaRPr lang="en-AU" sz="3600" dirty="0"/>
          </a:p>
        </p:txBody>
      </p:sp>
      <p:pic>
        <p:nvPicPr>
          <p:cNvPr id="4" name="Picture 3" descr="A picture containing tree, photo, clothing, indoor&#10;&#10;Description generated with high confidence">
            <a:extLst>
              <a:ext uri="{FF2B5EF4-FFF2-40B4-BE49-F238E27FC236}">
                <a16:creationId xmlns:a16="http://schemas.microsoft.com/office/drawing/2014/main" id="{D2D3B052-528F-4F3D-B1F6-3211C08B4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6359" y="170121"/>
            <a:ext cx="5155426" cy="6124353"/>
          </a:xfrm>
          <a:prstGeom prst="rect">
            <a:avLst/>
          </a:prstGeom>
        </p:spPr>
      </p:pic>
    </p:spTree>
    <p:extLst>
      <p:ext uri="{BB962C8B-B14F-4D97-AF65-F5344CB8AC3E}">
        <p14:creationId xmlns:p14="http://schemas.microsoft.com/office/powerpoint/2010/main" val="41131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5E46-8823-473E-9E74-827D64F3C51B}"/>
              </a:ext>
            </a:extLst>
          </p:cNvPr>
          <p:cNvSpPr/>
          <p:nvPr/>
        </p:nvSpPr>
        <p:spPr>
          <a:xfrm>
            <a:off x="897802" y="857774"/>
            <a:ext cx="3397542" cy="51424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1200"/>
              </a:spcBef>
            </a:pPr>
            <a:r>
              <a:rPr lang="en-AU" sz="3600" dirty="0" err="1">
                <a:latin typeface="Arial" panose="020B0604020202020204" pitchFamily="34" charset="0"/>
                <a:cs typeface="Arial" panose="020B0604020202020204" pitchFamily="34" charset="0"/>
              </a:rPr>
              <a:t>C’est</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quel</a:t>
            </a:r>
            <a:r>
              <a:rPr lang="en-AU" sz="3600" dirty="0">
                <a:latin typeface="Arial" panose="020B0604020202020204" pitchFamily="34" charset="0"/>
                <a:cs typeface="Arial" panose="020B0604020202020204" pitchFamily="34" charset="0"/>
              </a:rPr>
              <a:t> </a:t>
            </a:r>
            <a:r>
              <a:rPr lang="en-AU" sz="3600" dirty="0" err="1">
                <a:latin typeface="Arial" panose="020B0604020202020204" pitchFamily="34" charset="0"/>
                <a:cs typeface="Arial" panose="020B0604020202020204" pitchFamily="34" charset="0"/>
              </a:rPr>
              <a:t>sens</a:t>
            </a:r>
            <a:r>
              <a:rPr lang="en-AU" sz="3600" dirty="0">
                <a:latin typeface="Arial" panose="020B0604020202020204" pitchFamily="34" charset="0"/>
                <a:cs typeface="Arial" panose="020B0604020202020204" pitchFamily="34" charset="0"/>
              </a:rPr>
              <a:t>?</a:t>
            </a:r>
          </a:p>
          <a:p>
            <a:pPr algn="ctr">
              <a:spcBef>
                <a:spcPts val="1200"/>
              </a:spcBef>
            </a:pPr>
            <a:r>
              <a:rPr lang="fr-FR" sz="3600" dirty="0">
                <a:latin typeface="Arial" panose="020B0604020202020204" pitchFamily="34" charset="0"/>
                <a:cs typeface="Arial" panose="020B0604020202020204" pitchFamily="34" charset="0"/>
              </a:rPr>
              <a:t>Le toucher</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Le goût </a:t>
            </a:r>
            <a:endParaRPr lang="en-AU" sz="3600" dirty="0">
              <a:latin typeface="Arial" panose="020B0604020202020204" pitchFamily="34" charset="0"/>
              <a:cs typeface="Arial" panose="020B0604020202020204" pitchFamily="34" charset="0"/>
            </a:endParaRPr>
          </a:p>
          <a:p>
            <a:pPr algn="ctr">
              <a:spcBef>
                <a:spcPts val="1200"/>
              </a:spcBef>
            </a:pPr>
            <a:r>
              <a:rPr lang="en-AU" sz="3600"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L'odorat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L'ouïe </a:t>
            </a:r>
            <a:endParaRPr lang="en-AU" sz="3600" dirty="0">
              <a:latin typeface="Arial" panose="020B0604020202020204" pitchFamily="34" charset="0"/>
              <a:cs typeface="Arial" panose="020B0604020202020204" pitchFamily="34" charset="0"/>
            </a:endParaRPr>
          </a:p>
          <a:p>
            <a:pPr algn="ctr">
              <a:spcBef>
                <a:spcPts val="1200"/>
              </a:spcBef>
            </a:pPr>
            <a:r>
              <a:rPr lang="fr-FR" sz="3600" dirty="0">
                <a:latin typeface="Arial" panose="020B0604020202020204" pitchFamily="34" charset="0"/>
                <a:cs typeface="Arial" panose="020B0604020202020204" pitchFamily="34" charset="0"/>
              </a:rPr>
              <a:t>La vue </a:t>
            </a:r>
            <a:endParaRPr lang="en-AU" sz="3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6B27BEB-5B74-4E20-B3C0-80BB2A63E78F}"/>
              </a:ext>
            </a:extLst>
          </p:cNvPr>
          <p:cNvSpPr/>
          <p:nvPr/>
        </p:nvSpPr>
        <p:spPr>
          <a:xfrm>
            <a:off x="897802" y="857774"/>
            <a:ext cx="3397542" cy="5142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t">
              <a:spcBef>
                <a:spcPts val="2400"/>
              </a:spcBef>
            </a:pPr>
            <a:r>
              <a:rPr lang="fr-FR" sz="3600" dirty="0"/>
              <a:t>C’est la vue </a:t>
            </a:r>
          </a:p>
          <a:p>
            <a:pPr algn="ctr" fontAlgn="t">
              <a:spcBef>
                <a:spcPts val="2400"/>
              </a:spcBef>
            </a:pPr>
            <a:r>
              <a:rPr lang="fr-FR" sz="3600" dirty="0"/>
              <a:t>la licorne se regarde dans un miroir tenu par la dame</a:t>
            </a:r>
            <a:endParaRPr lang="en-AU" sz="3600" dirty="0"/>
          </a:p>
          <a:p>
            <a:pPr fontAlgn="t">
              <a:spcBef>
                <a:spcPts val="2400"/>
              </a:spcBef>
            </a:pPr>
            <a:endParaRPr lang="en-AU" sz="3600" dirty="0"/>
          </a:p>
        </p:txBody>
      </p:sp>
      <p:pic>
        <p:nvPicPr>
          <p:cNvPr id="8" name="Picture 7" descr="A christmas tree&#10;&#10;Description generated with high confidence">
            <a:extLst>
              <a:ext uri="{FF2B5EF4-FFF2-40B4-BE49-F238E27FC236}">
                <a16:creationId xmlns:a16="http://schemas.microsoft.com/office/drawing/2014/main" id="{165A89C6-1824-411D-B03F-EA726CC66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015" y="1079488"/>
            <a:ext cx="5139558" cy="4699024"/>
          </a:xfrm>
          <a:prstGeom prst="rect">
            <a:avLst/>
          </a:prstGeom>
        </p:spPr>
      </p:pic>
    </p:spTree>
    <p:extLst>
      <p:ext uri="{BB962C8B-B14F-4D97-AF65-F5344CB8AC3E}">
        <p14:creationId xmlns:p14="http://schemas.microsoft.com/office/powerpoint/2010/main" val="8537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1324</Words>
  <Application>Microsoft Office PowerPoint</Application>
  <PresentationFormat>Widescreen</PresentationFormat>
  <Paragraphs>161</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Cambria</vt:lpstr>
      <vt:lpstr>Freestyle Script</vt:lpstr>
      <vt:lpstr>Gill Sans MT Condensed</vt:lpstr>
      <vt:lpstr>Gill Sans Nova</vt:lpstr>
      <vt:lpstr>High Tower Text</vt:lpstr>
      <vt:lpstr>Segoe Print</vt:lpstr>
      <vt:lpstr>Showcard Gothic</vt:lpstr>
      <vt:lpstr>Office Theme</vt:lpstr>
      <vt:lpstr>La dame à la licorne</vt:lpstr>
      <vt:lpstr>PowerPoint Presentation</vt:lpstr>
      <vt:lpstr>PowerPoint Presentation</vt:lpstr>
      <vt:lpstr>Les 5 sens……</vt:lpstr>
      <vt:lpstr>PowerPoint Presentation</vt:lpstr>
      <vt:lpstr>PowerPoint Presentation</vt:lpstr>
      <vt:lpstr>PowerPoint Presentation</vt:lpstr>
      <vt:lpstr>PowerPoint Presentation</vt:lpstr>
      <vt:lpstr>PowerPoint Presentation</vt:lpstr>
      <vt:lpstr>Quelles sont les origines de ces tapisseries?</vt:lpstr>
      <vt:lpstr>PowerPoint Presentation</vt:lpstr>
      <vt:lpstr>Regardez bien les devis dans les images qui suivent….   Pouvez-vous trouver un devis diffèrent dans une de ces tapisseries?</vt:lpstr>
      <vt:lpstr>PowerPoint Presentation</vt:lpstr>
      <vt:lpstr>PowerPoint Presentation</vt:lpstr>
      <vt:lpstr>PowerPoint Presentation</vt:lpstr>
      <vt:lpstr>PowerPoint Presentation</vt:lpstr>
      <vt:lpstr>PowerPoint Presentation</vt:lpstr>
      <vt:lpstr>Comment commander une tapisserie?</vt:lpstr>
      <vt:lpstr>PowerPoint Presentation</vt:lpstr>
      <vt:lpstr>PowerPoint Presentation</vt:lpstr>
      <vt:lpstr>Comment a-t-on trouvé ces tapisseries?</vt:lpstr>
      <vt:lpstr>PowerPoint Presentation</vt:lpstr>
      <vt:lpstr>Découvrir les tapisseries.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Barry</dc:creator>
  <cp:lastModifiedBy>Tony Barry</cp:lastModifiedBy>
  <cp:revision>97</cp:revision>
  <dcterms:created xsi:type="dcterms:W3CDTF">2018-02-14T07:13:01Z</dcterms:created>
  <dcterms:modified xsi:type="dcterms:W3CDTF">2018-04-09T05:51:28Z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